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7" r:id="rId2"/>
    <p:sldId id="269" r:id="rId3"/>
    <p:sldId id="258" r:id="rId4"/>
    <p:sldId id="270" r:id="rId5"/>
    <p:sldId id="273" r:id="rId6"/>
    <p:sldId id="292" r:id="rId7"/>
    <p:sldId id="296" r:id="rId8"/>
    <p:sldId id="274" r:id="rId9"/>
    <p:sldId id="282" r:id="rId10"/>
    <p:sldId id="283" r:id="rId11"/>
    <p:sldId id="280" r:id="rId12"/>
    <p:sldId id="275" r:id="rId13"/>
    <p:sldId id="277" r:id="rId14"/>
    <p:sldId id="284" r:id="rId15"/>
    <p:sldId id="285" r:id="rId16"/>
    <p:sldId id="276" r:id="rId17"/>
    <p:sldId id="279" r:id="rId18"/>
    <p:sldId id="286" r:id="rId19"/>
    <p:sldId id="297" r:id="rId20"/>
    <p:sldId id="287" r:id="rId21"/>
    <p:sldId id="289" r:id="rId22"/>
    <p:sldId id="288" r:id="rId23"/>
    <p:sldId id="290" r:id="rId24"/>
    <p:sldId id="291"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8114F"/>
    <a:srgbClr val="CC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7EFC5B6-52DD-8A39-18EC-35F63885876A}" v="2" dt="2025-02-07T07:37:34.619"/>
    <p1510:client id="{0F391FE9-3C88-864B-9C11-A3237F1DED6C}" v="11" dt="2025-02-06T07:54:44.877"/>
    <p1510:client id="{3A265728-ED5D-85E9-6797-B6993573E21E}" v="24" dt="2025-02-07T03:28:03.453"/>
    <p1510:client id="{433764A8-948D-66C1-7CA9-D651A30C246D}" v="3608" dt="2025-02-06T14:12:26.242"/>
    <p1510:client id="{489D6958-99C9-12FA-50F3-24847C9A0404}" v="3" dt="2025-02-07T00:08:43.159"/>
    <p1510:client id="{49BEFDF8-E765-CBB8-580B-62B6EAE78856}" v="2" dt="2025-02-06T12:57:21.439"/>
    <p1510:client id="{4D0AB73B-1620-4322-8881-FEC460904092}" v="78" dt="2025-02-07T07:33:11.299"/>
    <p1510:client id="{510246DE-B45C-1BAE-7FCE-BD581AC32D21}" v="3" dt="2025-02-07T05:39:32.826"/>
    <p1510:client id="{6A7D116A-733C-4FA4-F898-94990C985512}" v="244" dt="2025-02-07T04:15:05.359"/>
    <p1510:client id="{781AD6AB-539D-AB03-FB9E-AD3D29650C46}" v="29" dt="2025-02-07T04:00:53.605"/>
    <p1510:client id="{91182374-55AC-EEEA-A2AE-75DA1DA2A54C}" v="27" dt="2025-02-06T18:25:55.732"/>
    <p1510:client id="{B9B64994-3CE1-B65F-4F89-B096A16B18A5}" v="3" dt="2025-02-06T15:33:07.941"/>
    <p1510:client id="{D581B075-95F2-D962-5175-2E32EF303AAC}" v="24" dt="2025-02-07T10:00:51.24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 Id="rId30" Type="http://schemas.microsoft.com/office/2015/10/relationships/revisionInfo" Target="revisionInfo.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First">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7410BB7-D9A6-AA9E-3230-BBD1CB729291}"/>
              </a:ext>
            </a:extLst>
          </p:cNvPr>
          <p:cNvSpPr/>
          <p:nvPr userDrawn="1"/>
        </p:nvSpPr>
        <p:spPr>
          <a:xfrm>
            <a:off x="0" y="0"/>
            <a:ext cx="12192000" cy="6858000"/>
          </a:xfrm>
          <a:prstGeom prst="rect">
            <a:avLst/>
          </a:prstGeom>
          <a:solidFill>
            <a:srgbClr val="B811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8" name="Picture 7" descr="A picture containing drawing">
            <a:extLst>
              <a:ext uri="{FF2B5EF4-FFF2-40B4-BE49-F238E27FC236}">
                <a16:creationId xmlns:a16="http://schemas.microsoft.com/office/drawing/2014/main" id="{ED0F4690-827E-99E4-3014-C130CD0CEB92}"/>
              </a:ext>
            </a:extLst>
          </p:cNvPr>
          <p:cNvPicPr>
            <a:picLocks noChangeAspect="1"/>
          </p:cNvPicPr>
          <p:nvPr userDrawn="1"/>
        </p:nvPicPr>
        <p:blipFill>
          <a:blip r:embed="rId2" cstate="email"/>
          <a:stretch>
            <a:fillRect/>
          </a:stretch>
        </p:blipFill>
        <p:spPr>
          <a:xfrm>
            <a:off x="525805" y="2876438"/>
            <a:ext cx="4720751" cy="1136151"/>
          </a:xfrm>
          <a:prstGeom prst="rect">
            <a:avLst/>
          </a:prstGeom>
        </p:spPr>
      </p:pic>
      <p:cxnSp>
        <p:nvCxnSpPr>
          <p:cNvPr id="10" name="Straight Connector 9">
            <a:extLst>
              <a:ext uri="{FF2B5EF4-FFF2-40B4-BE49-F238E27FC236}">
                <a16:creationId xmlns:a16="http://schemas.microsoft.com/office/drawing/2014/main" id="{AF34B1CD-6698-77DC-92B1-7792B9201112}"/>
              </a:ext>
            </a:extLst>
          </p:cNvPr>
          <p:cNvCxnSpPr/>
          <p:nvPr userDrawn="1"/>
        </p:nvCxnSpPr>
        <p:spPr>
          <a:xfrm>
            <a:off x="6113835" y="2176248"/>
            <a:ext cx="0" cy="2569663"/>
          </a:xfrm>
          <a:prstGeom prst="line">
            <a:avLst/>
          </a:prstGeom>
          <a:ln>
            <a:solidFill>
              <a:srgbClr val="FFC000"/>
            </a:solidFill>
          </a:ln>
        </p:spPr>
        <p:style>
          <a:lnRef idx="1">
            <a:schemeClr val="accent2"/>
          </a:lnRef>
          <a:fillRef idx="0">
            <a:schemeClr val="accent2"/>
          </a:fillRef>
          <a:effectRef idx="0">
            <a:schemeClr val="accent2"/>
          </a:effectRef>
          <a:fontRef idx="minor">
            <a:schemeClr val="tx1"/>
          </a:fontRef>
        </p:style>
      </p:cxnSp>
      <p:sp>
        <p:nvSpPr>
          <p:cNvPr id="11" name="TextBox 10">
            <a:extLst>
              <a:ext uri="{FF2B5EF4-FFF2-40B4-BE49-F238E27FC236}">
                <a16:creationId xmlns:a16="http://schemas.microsoft.com/office/drawing/2014/main" id="{90277E68-C3D6-93CD-948E-B47BB87672FE}"/>
              </a:ext>
            </a:extLst>
          </p:cNvPr>
          <p:cNvSpPr txBox="1"/>
          <p:nvPr userDrawn="1"/>
        </p:nvSpPr>
        <p:spPr>
          <a:xfrm>
            <a:off x="7292048" y="3250246"/>
            <a:ext cx="4015517" cy="584775"/>
          </a:xfrm>
          <a:prstGeom prst="rect">
            <a:avLst/>
          </a:prstGeom>
          <a:noFill/>
        </p:spPr>
        <p:txBody>
          <a:bodyPr wrap="square" rtlCol="0">
            <a:spAutoFit/>
          </a:bodyPr>
          <a:lstStyle/>
          <a:p>
            <a:pPr algn="ctr"/>
            <a:r>
              <a:rPr lang="en-US" sz="3200">
                <a:solidFill>
                  <a:schemeClr val="bg1"/>
                </a:solidFill>
                <a:latin typeface="Times New Roman" panose="02020603050405020304" pitchFamily="18" charset="0"/>
                <a:ea typeface="Malgun Gothic" panose="020B0503020000020004" pitchFamily="34" charset="-127"/>
                <a:cs typeface="Times New Roman" panose="02020603050405020304" pitchFamily="18" charset="0"/>
              </a:rPr>
              <a:t>School of AI</a:t>
            </a:r>
          </a:p>
        </p:txBody>
      </p:sp>
      <p:sp>
        <p:nvSpPr>
          <p:cNvPr id="2" name="Title 1">
            <a:extLst>
              <a:ext uri="{FF2B5EF4-FFF2-40B4-BE49-F238E27FC236}">
                <a16:creationId xmlns:a16="http://schemas.microsoft.com/office/drawing/2014/main" id="{D2290F28-5C2F-3AF2-8312-C5FB519135F1}"/>
              </a:ext>
            </a:extLst>
          </p:cNvPr>
          <p:cNvSpPr txBox="1">
            <a:spLocks/>
          </p:cNvSpPr>
          <p:nvPr userDrawn="1"/>
        </p:nvSpPr>
        <p:spPr>
          <a:xfrm>
            <a:off x="875236" y="5092972"/>
            <a:ext cx="105156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4000" kern="1200">
                <a:solidFill>
                  <a:schemeClr val="bg1"/>
                </a:solidFill>
                <a:latin typeface="Times New Roman" panose="02020603050405020304" pitchFamily="18" charset="0"/>
                <a:ea typeface="+mj-ea"/>
                <a:cs typeface="Times New Roman" panose="02020603050405020304" pitchFamily="18" charset="0"/>
              </a:defRPr>
            </a:lvl1pPr>
          </a:lstStyle>
          <a:p>
            <a:endParaRPr lang="en-US" sz="3200"/>
          </a:p>
        </p:txBody>
      </p:sp>
      <p:sp>
        <p:nvSpPr>
          <p:cNvPr id="5" name="Title 1">
            <a:extLst>
              <a:ext uri="{FF2B5EF4-FFF2-40B4-BE49-F238E27FC236}">
                <a16:creationId xmlns:a16="http://schemas.microsoft.com/office/drawing/2014/main" id="{D439BC5A-CFE3-9C7B-8F3A-2719BEDFF367}"/>
              </a:ext>
            </a:extLst>
          </p:cNvPr>
          <p:cNvSpPr>
            <a:spLocks noGrp="1"/>
          </p:cNvSpPr>
          <p:nvPr>
            <p:ph type="title"/>
          </p:nvPr>
        </p:nvSpPr>
        <p:spPr>
          <a:xfrm>
            <a:off x="812321" y="474453"/>
            <a:ext cx="10515600" cy="1095556"/>
          </a:xfrm>
        </p:spPr>
        <p:txBody>
          <a:bodyPr anchor="ctr">
            <a:normAutofit/>
          </a:bodyPr>
          <a:lstStyle>
            <a:lvl1pPr algn="ctr">
              <a:defRPr sz="3200">
                <a:solidFill>
                  <a:schemeClr val="bg1"/>
                </a:solidFill>
              </a:defRPr>
            </a:lvl1pPr>
          </a:lstStyle>
          <a:p>
            <a:r>
              <a:rPr lang="en-US"/>
              <a:t>Click to edit Master title style</a:t>
            </a:r>
          </a:p>
        </p:txBody>
      </p:sp>
    </p:spTree>
    <p:extLst>
      <p:ext uri="{BB962C8B-B14F-4D97-AF65-F5344CB8AC3E}">
        <p14:creationId xmlns:p14="http://schemas.microsoft.com/office/powerpoint/2010/main" val="33488371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2"/>
            <a:ext cx="2743200" cy="365125"/>
          </a:xfrm>
          <a:prstGeom prst="rect">
            <a:avLst/>
          </a:prstGeom>
        </p:spPr>
        <p:txBody>
          <a:bodyPr/>
          <a:lstStyle/>
          <a:p>
            <a:fld id="{48135063-331A-4632-BA06-8077A63C53D8}" type="datetimeFigureOut">
              <a:rPr lang="en-IN" smtClean="0"/>
              <a:t>07-02-2025</a:t>
            </a:fld>
            <a:endParaRPr lang="en-IN"/>
          </a:p>
        </p:txBody>
      </p:sp>
      <p:sp>
        <p:nvSpPr>
          <p:cNvPr id="5" name="Footer Placeholder 4"/>
          <p:cNvSpPr>
            <a:spLocks noGrp="1"/>
          </p:cNvSpPr>
          <p:nvPr>
            <p:ph type="ftr" sz="quarter" idx="11"/>
          </p:nvPr>
        </p:nvSpPr>
        <p:spPr>
          <a:xfrm>
            <a:off x="4038600" y="6356352"/>
            <a:ext cx="4114800" cy="365125"/>
          </a:xfrm>
          <a:prstGeom prst="rect">
            <a:avLst/>
          </a:prstGeom>
        </p:spPr>
        <p:txBody>
          <a:bodyPr/>
          <a:lstStyle/>
          <a:p>
            <a:endParaRPr lang="en-IN"/>
          </a:p>
        </p:txBody>
      </p:sp>
      <p:sp>
        <p:nvSpPr>
          <p:cNvPr id="6" name="Slide Number Placeholder 5"/>
          <p:cNvSpPr>
            <a:spLocks noGrp="1"/>
          </p:cNvSpPr>
          <p:nvPr>
            <p:ph type="sldNum" sz="quarter" idx="12"/>
          </p:nvPr>
        </p:nvSpPr>
        <p:spPr/>
        <p:txBody>
          <a:bodyPr/>
          <a:lstStyle/>
          <a:p>
            <a:fld id="{89FD76E5-6B73-4921-B9EB-0F0945D892AB}" type="slidenum">
              <a:rPr lang="en-IN" smtClean="0"/>
              <a:t>‹#›</a:t>
            </a:fld>
            <a:endParaRPr lang="en-IN"/>
          </a:p>
        </p:txBody>
      </p:sp>
    </p:spTree>
    <p:extLst>
      <p:ext uri="{BB962C8B-B14F-4D97-AF65-F5344CB8AC3E}">
        <p14:creationId xmlns:p14="http://schemas.microsoft.com/office/powerpoint/2010/main" val="34828978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2"/>
            <a:ext cx="2743200" cy="365125"/>
          </a:xfrm>
          <a:prstGeom prst="rect">
            <a:avLst/>
          </a:prstGeom>
        </p:spPr>
        <p:txBody>
          <a:bodyPr/>
          <a:lstStyle/>
          <a:p>
            <a:fld id="{48135063-331A-4632-BA06-8077A63C53D8}" type="datetimeFigureOut">
              <a:rPr lang="en-IN" smtClean="0"/>
              <a:t>07-02-2025</a:t>
            </a:fld>
            <a:endParaRPr lang="en-IN"/>
          </a:p>
        </p:txBody>
      </p:sp>
      <p:sp>
        <p:nvSpPr>
          <p:cNvPr id="5" name="Footer Placeholder 4"/>
          <p:cNvSpPr>
            <a:spLocks noGrp="1"/>
          </p:cNvSpPr>
          <p:nvPr>
            <p:ph type="ftr" sz="quarter" idx="11"/>
          </p:nvPr>
        </p:nvSpPr>
        <p:spPr>
          <a:xfrm>
            <a:off x="4038600" y="6356352"/>
            <a:ext cx="4114800" cy="365125"/>
          </a:xfrm>
          <a:prstGeom prst="rect">
            <a:avLst/>
          </a:prstGeom>
        </p:spPr>
        <p:txBody>
          <a:bodyPr/>
          <a:lstStyle/>
          <a:p>
            <a:endParaRPr lang="en-IN"/>
          </a:p>
        </p:txBody>
      </p:sp>
      <p:sp>
        <p:nvSpPr>
          <p:cNvPr id="6" name="Slide Number Placeholder 5"/>
          <p:cNvSpPr>
            <a:spLocks noGrp="1"/>
          </p:cNvSpPr>
          <p:nvPr>
            <p:ph type="sldNum" sz="quarter" idx="12"/>
          </p:nvPr>
        </p:nvSpPr>
        <p:spPr/>
        <p:txBody>
          <a:bodyPr/>
          <a:lstStyle/>
          <a:p>
            <a:fld id="{89FD76E5-6B73-4921-B9EB-0F0945D892AB}" type="slidenum">
              <a:rPr lang="en-IN" smtClean="0"/>
              <a:t>‹#›</a:t>
            </a:fld>
            <a:endParaRPr lang="en-IN"/>
          </a:p>
        </p:txBody>
      </p:sp>
    </p:spTree>
    <p:extLst>
      <p:ext uri="{BB962C8B-B14F-4D97-AF65-F5344CB8AC3E}">
        <p14:creationId xmlns:p14="http://schemas.microsoft.com/office/powerpoint/2010/main" val="31207534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Headin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E25867C-1C39-CE78-DD34-F1592BA4AEBB}"/>
              </a:ext>
            </a:extLst>
          </p:cNvPr>
          <p:cNvSpPr/>
          <p:nvPr userDrawn="1"/>
        </p:nvSpPr>
        <p:spPr>
          <a:xfrm>
            <a:off x="0" y="1"/>
            <a:ext cx="12192000" cy="1439333"/>
          </a:xfrm>
          <a:prstGeom prst="rect">
            <a:avLst/>
          </a:prstGeom>
          <a:solidFill>
            <a:srgbClr val="B811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a:xfrm>
            <a:off x="129396" y="73211"/>
            <a:ext cx="11947585" cy="1325563"/>
          </a:xfrm>
        </p:spPr>
        <p:txBody>
          <a:bodyPr>
            <a:normAutofit/>
          </a:bodyPr>
          <a:lstStyle>
            <a:lvl1pPr>
              <a:defRPr sz="3200">
                <a:solidFill>
                  <a:schemeClr val="bg1"/>
                </a:solidFill>
                <a:latin typeface="Times New Roman" panose="02020603050405020304" pitchFamily="18" charset="0"/>
                <a:cs typeface="Times New Roman" panose="02020603050405020304" pitchFamily="18" charset="0"/>
              </a:defRPr>
            </a:lvl1pPr>
          </a:lstStyle>
          <a:p>
            <a:r>
              <a:rPr lang="en-US"/>
              <a:t>Click to edit Master title style</a:t>
            </a:r>
          </a:p>
        </p:txBody>
      </p:sp>
      <p:sp>
        <p:nvSpPr>
          <p:cNvPr id="3" name="Content Placeholder 2"/>
          <p:cNvSpPr>
            <a:spLocks noGrp="1"/>
          </p:cNvSpPr>
          <p:nvPr>
            <p:ph idx="1"/>
          </p:nvPr>
        </p:nvSpPr>
        <p:spPr>
          <a:xfrm>
            <a:off x="126522" y="1466491"/>
            <a:ext cx="11950460" cy="4891177"/>
          </a:xfrm>
        </p:spPr>
        <p:txBody>
          <a:bodyPr/>
          <a:lstStyle>
            <a:lvl1pPr>
              <a:defRPr>
                <a:latin typeface="Times New Roman" panose="02020603050405020304" pitchFamily="18" charset="0"/>
                <a:cs typeface="Times New Roman" panose="02020603050405020304" pitchFamily="18" charset="0"/>
              </a:defRPr>
            </a:lvl1pPr>
            <a:lvl2pPr>
              <a:defRPr sz="2600">
                <a:latin typeface="Times New Roman" panose="02020603050405020304" pitchFamily="18" charset="0"/>
                <a:cs typeface="Times New Roman" panose="02020603050405020304" pitchFamily="18" charset="0"/>
              </a:defRPr>
            </a:lvl2pPr>
            <a:lvl3pPr>
              <a:defRPr sz="2400">
                <a:latin typeface="Times New Roman" panose="02020603050405020304" pitchFamily="18" charset="0"/>
                <a:cs typeface="Times New Roman" panose="02020603050405020304" pitchFamily="18" charset="0"/>
              </a:defRPr>
            </a:lvl3pPr>
            <a:lvl4pPr>
              <a:defRPr sz="2400">
                <a:latin typeface="Times New Roman" panose="02020603050405020304" pitchFamily="18" charset="0"/>
                <a:cs typeface="Times New Roman" panose="02020603050405020304" pitchFamily="18" charset="0"/>
              </a:defRPr>
            </a:lvl4pPr>
            <a:lvl5pPr>
              <a:defRPr sz="2400">
                <a:latin typeface="Times New Roman" panose="02020603050405020304" pitchFamily="18" charset="0"/>
                <a:cs typeface="Times New Roman" panose="02020603050405020304" pitchFamily="18"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9277709" y="6364978"/>
            <a:ext cx="2743200" cy="365125"/>
          </a:xfrm>
        </p:spPr>
        <p:txBody>
          <a:bodyPr/>
          <a:lstStyle/>
          <a:p>
            <a:fld id="{89FD76E5-6B73-4921-B9EB-0F0945D892AB}" type="slidenum">
              <a:rPr lang="en-IN" smtClean="0"/>
              <a:t>‹#›</a:t>
            </a:fld>
            <a:endParaRPr lang="en-IN"/>
          </a:p>
        </p:txBody>
      </p:sp>
    </p:spTree>
    <p:extLst>
      <p:ext uri="{BB962C8B-B14F-4D97-AF65-F5344CB8AC3E}">
        <p14:creationId xmlns:p14="http://schemas.microsoft.com/office/powerpoint/2010/main" val="31950729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WO Heading">
    <p:spTree>
      <p:nvGrpSpPr>
        <p:cNvPr id="1" name=""/>
        <p:cNvGrpSpPr/>
        <p:nvPr/>
      </p:nvGrpSpPr>
      <p:grpSpPr>
        <a:xfrm>
          <a:off x="0" y="0"/>
          <a:ext cx="0" cy="0"/>
          <a:chOff x="0" y="0"/>
          <a:chExt cx="0" cy="0"/>
        </a:xfrm>
      </p:grpSpPr>
      <p:sp>
        <p:nvSpPr>
          <p:cNvPr id="3" name="Content Placeholder 2"/>
          <p:cNvSpPr>
            <a:spLocks noGrp="1"/>
          </p:cNvSpPr>
          <p:nvPr>
            <p:ph idx="1"/>
          </p:nvPr>
        </p:nvSpPr>
        <p:spPr>
          <a:xfrm>
            <a:off x="230037" y="172528"/>
            <a:ext cx="11800936" cy="61851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p:txBody>
          <a:bodyPr/>
          <a:lstStyle/>
          <a:p>
            <a:fld id="{89FD76E5-6B73-4921-B9EB-0F0945D892AB}" type="slidenum">
              <a:rPr lang="en-IN" smtClean="0"/>
              <a:t>‹#›</a:t>
            </a:fld>
            <a:endParaRPr lang="en-IN"/>
          </a:p>
        </p:txBody>
      </p:sp>
    </p:spTree>
    <p:extLst>
      <p:ext uri="{BB962C8B-B14F-4D97-AF65-F5344CB8AC3E}">
        <p14:creationId xmlns:p14="http://schemas.microsoft.com/office/powerpoint/2010/main" val="694668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542191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141D46A-3397-65AC-A62D-D953DA3374FB}"/>
              </a:ext>
            </a:extLst>
          </p:cNvPr>
          <p:cNvSpPr/>
          <p:nvPr userDrawn="1"/>
        </p:nvSpPr>
        <p:spPr>
          <a:xfrm>
            <a:off x="0" y="0"/>
            <a:ext cx="12192000" cy="6858000"/>
          </a:xfrm>
          <a:prstGeom prst="rect">
            <a:avLst/>
          </a:prstGeom>
          <a:solidFill>
            <a:srgbClr val="B811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a:xfrm>
            <a:off x="838200" y="2002633"/>
            <a:ext cx="10515600" cy="2852737"/>
          </a:xfrm>
        </p:spPr>
        <p:txBody>
          <a:bodyPr anchor="ctr">
            <a:normAutofit/>
          </a:bodyPr>
          <a:lstStyle>
            <a:lvl1pPr algn="ctr">
              <a:defRPr sz="3200">
                <a:solidFill>
                  <a:schemeClr val="bg1"/>
                </a:solidFill>
              </a:defRPr>
            </a:lvl1pPr>
          </a:lstStyle>
          <a:p>
            <a:r>
              <a:rPr lang="en-US"/>
              <a:t>Click to edit Master title style</a:t>
            </a:r>
          </a:p>
        </p:txBody>
      </p:sp>
    </p:spTree>
    <p:extLst>
      <p:ext uri="{BB962C8B-B14F-4D97-AF65-F5344CB8AC3E}">
        <p14:creationId xmlns:p14="http://schemas.microsoft.com/office/powerpoint/2010/main" val="21586445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03517" y="1423358"/>
            <a:ext cx="5916283" cy="4951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414732"/>
            <a:ext cx="5930660" cy="49601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fld id="{89FD76E5-6B73-4921-B9EB-0F0945D892AB}" type="slidenum">
              <a:rPr lang="en-IN" smtClean="0"/>
              <a:t>‹#›</a:t>
            </a:fld>
            <a:endParaRPr lang="en-IN"/>
          </a:p>
        </p:txBody>
      </p:sp>
    </p:spTree>
    <p:extLst>
      <p:ext uri="{BB962C8B-B14F-4D97-AF65-F5344CB8AC3E}">
        <p14:creationId xmlns:p14="http://schemas.microsoft.com/office/powerpoint/2010/main" val="18705805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1"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838200" y="6356352"/>
            <a:ext cx="2743200" cy="365125"/>
          </a:xfrm>
          <a:prstGeom prst="rect">
            <a:avLst/>
          </a:prstGeom>
        </p:spPr>
        <p:txBody>
          <a:bodyPr/>
          <a:lstStyle/>
          <a:p>
            <a:fld id="{48135063-331A-4632-BA06-8077A63C53D8}" type="datetimeFigureOut">
              <a:rPr lang="en-IN" smtClean="0"/>
              <a:t>07-02-2025</a:t>
            </a:fld>
            <a:endParaRPr lang="en-IN"/>
          </a:p>
        </p:txBody>
      </p:sp>
      <p:sp>
        <p:nvSpPr>
          <p:cNvPr id="8" name="Footer Placeholder 7"/>
          <p:cNvSpPr>
            <a:spLocks noGrp="1"/>
          </p:cNvSpPr>
          <p:nvPr>
            <p:ph type="ftr" sz="quarter" idx="11"/>
          </p:nvPr>
        </p:nvSpPr>
        <p:spPr>
          <a:xfrm>
            <a:off x="4038600" y="6356352"/>
            <a:ext cx="4114800" cy="365125"/>
          </a:xfrm>
          <a:prstGeom prst="rect">
            <a:avLst/>
          </a:prstGeom>
        </p:spPr>
        <p:txBody>
          <a:bodyPr/>
          <a:lstStyle/>
          <a:p>
            <a:endParaRPr lang="en-IN"/>
          </a:p>
        </p:txBody>
      </p:sp>
      <p:sp>
        <p:nvSpPr>
          <p:cNvPr id="9" name="Slide Number Placeholder 8"/>
          <p:cNvSpPr>
            <a:spLocks noGrp="1"/>
          </p:cNvSpPr>
          <p:nvPr>
            <p:ph type="sldNum" sz="quarter" idx="12"/>
          </p:nvPr>
        </p:nvSpPr>
        <p:spPr/>
        <p:txBody>
          <a:bodyPr/>
          <a:lstStyle/>
          <a:p>
            <a:fld id="{89FD76E5-6B73-4921-B9EB-0F0945D892AB}" type="slidenum">
              <a:rPr lang="en-IN" smtClean="0"/>
              <a:t>‹#›</a:t>
            </a:fld>
            <a:endParaRPr lang="en-IN"/>
          </a:p>
        </p:txBody>
      </p:sp>
    </p:spTree>
    <p:extLst>
      <p:ext uri="{BB962C8B-B14F-4D97-AF65-F5344CB8AC3E}">
        <p14:creationId xmlns:p14="http://schemas.microsoft.com/office/powerpoint/2010/main" val="40356789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2"/>
            <a:ext cx="2743200" cy="365125"/>
          </a:xfrm>
          <a:prstGeom prst="rect">
            <a:avLst/>
          </a:prstGeom>
        </p:spPr>
        <p:txBody>
          <a:bodyPr/>
          <a:lstStyle/>
          <a:p>
            <a:fld id="{48135063-331A-4632-BA06-8077A63C53D8}" type="datetimeFigureOut">
              <a:rPr lang="en-IN" smtClean="0"/>
              <a:t>07-02-2025</a:t>
            </a:fld>
            <a:endParaRPr lang="en-IN"/>
          </a:p>
        </p:txBody>
      </p:sp>
      <p:sp>
        <p:nvSpPr>
          <p:cNvPr id="6" name="Footer Placeholder 5"/>
          <p:cNvSpPr>
            <a:spLocks noGrp="1"/>
          </p:cNvSpPr>
          <p:nvPr>
            <p:ph type="ftr" sz="quarter" idx="11"/>
          </p:nvPr>
        </p:nvSpPr>
        <p:spPr>
          <a:xfrm>
            <a:off x="4038600" y="6356352"/>
            <a:ext cx="4114800" cy="365125"/>
          </a:xfrm>
          <a:prstGeom prst="rect">
            <a:avLst/>
          </a:prstGeom>
        </p:spPr>
        <p:txBody>
          <a:bodyPr/>
          <a:lstStyle/>
          <a:p>
            <a:endParaRPr lang="en-IN"/>
          </a:p>
        </p:txBody>
      </p:sp>
      <p:sp>
        <p:nvSpPr>
          <p:cNvPr id="7" name="Slide Number Placeholder 6"/>
          <p:cNvSpPr>
            <a:spLocks noGrp="1"/>
          </p:cNvSpPr>
          <p:nvPr>
            <p:ph type="sldNum" sz="quarter" idx="12"/>
          </p:nvPr>
        </p:nvSpPr>
        <p:spPr/>
        <p:txBody>
          <a:bodyPr/>
          <a:lstStyle/>
          <a:p>
            <a:fld id="{89FD76E5-6B73-4921-B9EB-0F0945D892AB}" type="slidenum">
              <a:rPr lang="en-IN" smtClean="0"/>
              <a:t>‹#›</a:t>
            </a:fld>
            <a:endParaRPr lang="en-IN"/>
          </a:p>
        </p:txBody>
      </p:sp>
    </p:spTree>
    <p:extLst>
      <p:ext uri="{BB962C8B-B14F-4D97-AF65-F5344CB8AC3E}">
        <p14:creationId xmlns:p14="http://schemas.microsoft.com/office/powerpoint/2010/main" val="25075610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7"/>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2"/>
            <a:ext cx="2743200" cy="365125"/>
          </a:xfrm>
          <a:prstGeom prst="rect">
            <a:avLst/>
          </a:prstGeom>
        </p:spPr>
        <p:txBody>
          <a:bodyPr/>
          <a:lstStyle/>
          <a:p>
            <a:fld id="{48135063-331A-4632-BA06-8077A63C53D8}" type="datetimeFigureOut">
              <a:rPr lang="en-IN" smtClean="0"/>
              <a:t>07-02-2025</a:t>
            </a:fld>
            <a:endParaRPr lang="en-IN"/>
          </a:p>
        </p:txBody>
      </p:sp>
      <p:sp>
        <p:nvSpPr>
          <p:cNvPr id="6" name="Footer Placeholder 5"/>
          <p:cNvSpPr>
            <a:spLocks noGrp="1"/>
          </p:cNvSpPr>
          <p:nvPr>
            <p:ph type="ftr" sz="quarter" idx="11"/>
          </p:nvPr>
        </p:nvSpPr>
        <p:spPr>
          <a:xfrm>
            <a:off x="4038600" y="6356352"/>
            <a:ext cx="4114800" cy="365125"/>
          </a:xfrm>
          <a:prstGeom prst="rect">
            <a:avLst/>
          </a:prstGeom>
        </p:spPr>
        <p:txBody>
          <a:bodyPr/>
          <a:lstStyle/>
          <a:p>
            <a:endParaRPr lang="en-IN"/>
          </a:p>
        </p:txBody>
      </p:sp>
      <p:sp>
        <p:nvSpPr>
          <p:cNvPr id="7" name="Slide Number Placeholder 6"/>
          <p:cNvSpPr>
            <a:spLocks noGrp="1"/>
          </p:cNvSpPr>
          <p:nvPr>
            <p:ph type="sldNum" sz="quarter" idx="12"/>
          </p:nvPr>
        </p:nvSpPr>
        <p:spPr/>
        <p:txBody>
          <a:bodyPr/>
          <a:lstStyle/>
          <a:p>
            <a:fld id="{89FD76E5-6B73-4921-B9EB-0F0945D892AB}" type="slidenum">
              <a:rPr lang="en-IN" smtClean="0"/>
              <a:t>‹#›</a:t>
            </a:fld>
            <a:endParaRPr lang="en-IN"/>
          </a:p>
        </p:txBody>
      </p:sp>
    </p:spTree>
    <p:extLst>
      <p:ext uri="{BB962C8B-B14F-4D97-AF65-F5344CB8AC3E}">
        <p14:creationId xmlns:p14="http://schemas.microsoft.com/office/powerpoint/2010/main" val="42314163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A39F6B5-49F2-4192-7516-544D643D5C11}"/>
              </a:ext>
            </a:extLst>
          </p:cNvPr>
          <p:cNvSpPr/>
          <p:nvPr userDrawn="1"/>
        </p:nvSpPr>
        <p:spPr>
          <a:xfrm>
            <a:off x="0" y="0"/>
            <a:ext cx="12192000" cy="6858000"/>
          </a:xfrm>
          <a:prstGeom prst="rect">
            <a:avLst/>
          </a:prstGeom>
          <a:solidFill>
            <a:srgbClr val="B8114F"/>
          </a:solidFill>
          <a:ln>
            <a:solidFill>
              <a:srgbClr val="B8114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800"/>
          </a:p>
        </p:txBody>
      </p:sp>
      <p:sp>
        <p:nvSpPr>
          <p:cNvPr id="8" name="Rectangle 7">
            <a:extLst>
              <a:ext uri="{FF2B5EF4-FFF2-40B4-BE49-F238E27FC236}">
                <a16:creationId xmlns:a16="http://schemas.microsoft.com/office/drawing/2014/main" id="{E583283A-E272-8F1E-0E55-C19E65D9F42B}"/>
              </a:ext>
            </a:extLst>
          </p:cNvPr>
          <p:cNvSpPr/>
          <p:nvPr userDrawn="1"/>
        </p:nvSpPr>
        <p:spPr>
          <a:xfrm>
            <a:off x="115768" y="69574"/>
            <a:ext cx="12006469" cy="6718852"/>
          </a:xfrm>
          <a:prstGeom prst="rect">
            <a:avLst/>
          </a:prstGeom>
          <a:solidFill>
            <a:schemeClr val="bg1"/>
          </a:solidFill>
          <a:ln>
            <a:solidFill>
              <a:srgbClr val="B8114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800"/>
          </a:p>
        </p:txBody>
      </p:sp>
      <p:sp>
        <p:nvSpPr>
          <p:cNvPr id="2" name="Title Placeholder 1"/>
          <p:cNvSpPr>
            <a:spLocks noGrp="1"/>
          </p:cNvSpPr>
          <p:nvPr>
            <p:ph type="title"/>
          </p:nvPr>
        </p:nvSpPr>
        <p:spPr>
          <a:xfrm>
            <a:off x="126519" y="80456"/>
            <a:ext cx="11984967"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115019" y="1420183"/>
            <a:ext cx="11996467" cy="496336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4"/>
          </p:nvPr>
        </p:nvSpPr>
        <p:spPr>
          <a:xfrm>
            <a:off x="9335219" y="6390858"/>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9FD76E5-6B73-4921-B9EB-0F0945D892AB}" type="slidenum">
              <a:rPr lang="en-IN" smtClean="0"/>
              <a:t>‹#›</a:t>
            </a:fld>
            <a:endParaRPr lang="en-IN"/>
          </a:p>
        </p:txBody>
      </p:sp>
    </p:spTree>
    <p:extLst>
      <p:ext uri="{BB962C8B-B14F-4D97-AF65-F5344CB8AC3E}">
        <p14:creationId xmlns:p14="http://schemas.microsoft.com/office/powerpoint/2010/main" val="331927903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72" r:id="rId3"/>
    <p:sldLayoutId id="2147483667" r:id="rId4"/>
    <p:sldLayoutId id="2147483663" r:id="rId5"/>
    <p:sldLayoutId id="2147483664" r:id="rId6"/>
    <p:sldLayoutId id="2147483665"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3200" kern="1200">
          <a:solidFill>
            <a:schemeClr val="tx1"/>
          </a:solidFill>
          <a:latin typeface="Times New Roman" panose="02020603050405020304" pitchFamily="18" charset="0"/>
          <a:ea typeface="+mj-ea"/>
          <a:cs typeface="Times New Roman" panose="02020603050405020304" pitchFamily="18"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Times New Roman" panose="02020603050405020304" pitchFamily="18" charset="0"/>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600" kern="1200">
          <a:solidFill>
            <a:schemeClr val="tx1"/>
          </a:solidFill>
          <a:latin typeface="Times New Roman" panose="02020603050405020304" pitchFamily="18" charset="0"/>
          <a:ea typeface="+mn-ea"/>
          <a:cs typeface="Times New Roman" panose="02020603050405020304" pitchFamily="18"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imes New Roman" panose="02020603050405020304" pitchFamily="18" charset="0"/>
          <a:ea typeface="+mn-ea"/>
          <a:cs typeface="Times New Roman" panose="02020603050405020304" pitchFamily="18"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imes New Roman" panose="02020603050405020304" pitchFamily="18" charset="0"/>
          <a:ea typeface="+mn-ea"/>
          <a:cs typeface="Times New Roman" panose="02020603050405020304" pitchFamily="18"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imes New Roman" panose="02020603050405020304" pitchFamily="18" charset="0"/>
          <a:ea typeface="+mn-ea"/>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gi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2.xml"/><Relationship Id="rId4" Type="http://schemas.openxmlformats.org/officeDocument/2006/relationships/image" Target="../media/image16.jpe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7.gi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8.gi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31DCB8-E70B-3924-347A-CA58E4DF049D}"/>
              </a:ext>
            </a:extLst>
          </p:cNvPr>
          <p:cNvSpPr>
            <a:spLocks noGrp="1"/>
          </p:cNvSpPr>
          <p:nvPr>
            <p:ph type="title"/>
          </p:nvPr>
        </p:nvSpPr>
        <p:spPr>
          <a:xfrm>
            <a:off x="904685" y="5231180"/>
            <a:ext cx="10515600" cy="1095556"/>
          </a:xfrm>
        </p:spPr>
        <p:txBody>
          <a:bodyPr/>
          <a:lstStyle/>
          <a:p>
            <a:r>
              <a:rPr lang="en-US">
                <a:latin typeface="Times New Roman"/>
                <a:cs typeface="Times New Roman"/>
              </a:rPr>
              <a:t>Gesture Driven Object Manipulation using </a:t>
            </a:r>
            <a:br>
              <a:rPr lang="en-US">
                <a:latin typeface="Times New Roman"/>
                <a:cs typeface="Times New Roman"/>
              </a:rPr>
            </a:br>
            <a:r>
              <a:rPr lang="en-US">
                <a:latin typeface="Times New Roman"/>
                <a:cs typeface="Times New Roman"/>
              </a:rPr>
              <a:t>YOLO in Unity</a:t>
            </a:r>
            <a:endParaRPr lang="en-US"/>
          </a:p>
        </p:txBody>
      </p:sp>
      <p:pic>
        <p:nvPicPr>
          <p:cNvPr id="3" name="Picture 2">
            <a:extLst>
              <a:ext uri="{FF2B5EF4-FFF2-40B4-BE49-F238E27FC236}">
                <a16:creationId xmlns:a16="http://schemas.microsoft.com/office/drawing/2014/main" id="{C54262FC-04B3-1213-EBF4-38DB0FB7EACA}"/>
              </a:ext>
            </a:extLst>
          </p:cNvPr>
          <p:cNvPicPr>
            <a:picLocks noChangeAspect="1"/>
          </p:cNvPicPr>
          <p:nvPr/>
        </p:nvPicPr>
        <p:blipFill>
          <a:blip r:embed="rId2"/>
          <a:stretch>
            <a:fillRect/>
          </a:stretch>
        </p:blipFill>
        <p:spPr>
          <a:xfrm>
            <a:off x="994762" y="561984"/>
            <a:ext cx="10516511" cy="1097375"/>
          </a:xfrm>
          <a:prstGeom prst="rect">
            <a:avLst/>
          </a:prstGeom>
        </p:spPr>
      </p:pic>
    </p:spTree>
    <p:extLst>
      <p:ext uri="{BB962C8B-B14F-4D97-AF65-F5344CB8AC3E}">
        <p14:creationId xmlns:p14="http://schemas.microsoft.com/office/powerpoint/2010/main" val="34721676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2F3B96-CD2C-C1C5-0C68-4B4921A8AF6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F3642AC-F8A1-5230-E698-54D9EA345897}"/>
              </a:ext>
            </a:extLst>
          </p:cNvPr>
          <p:cNvSpPr>
            <a:spLocks noGrp="1"/>
          </p:cNvSpPr>
          <p:nvPr>
            <p:ph type="title"/>
          </p:nvPr>
        </p:nvSpPr>
        <p:spPr/>
        <p:txBody>
          <a:bodyPr/>
          <a:lstStyle/>
          <a:p>
            <a:pPr algn="ctr"/>
            <a:r>
              <a:rPr lang="en-US">
                <a:latin typeface="Times New Roman"/>
                <a:cs typeface="Times New Roman"/>
              </a:rPr>
              <a:t>Paper 2: Force Push: Exploring Expressive Gesture to Force mappings for Indirect 3D object manipulation- 2018</a:t>
            </a:r>
            <a:endParaRPr lang="en-US"/>
          </a:p>
        </p:txBody>
      </p:sp>
      <p:sp>
        <p:nvSpPr>
          <p:cNvPr id="3" name="Content Placeholder 2">
            <a:extLst>
              <a:ext uri="{FF2B5EF4-FFF2-40B4-BE49-F238E27FC236}">
                <a16:creationId xmlns:a16="http://schemas.microsoft.com/office/drawing/2014/main" id="{A00A4EB2-1D4D-EE1B-066F-B1BAF9A71565}"/>
              </a:ext>
            </a:extLst>
          </p:cNvPr>
          <p:cNvSpPr>
            <a:spLocks noGrp="1"/>
          </p:cNvSpPr>
          <p:nvPr>
            <p:ph idx="1"/>
          </p:nvPr>
        </p:nvSpPr>
        <p:spPr>
          <a:xfrm>
            <a:off x="366603" y="1717012"/>
            <a:ext cx="11485889" cy="4661533"/>
          </a:xfrm>
        </p:spPr>
        <p:txBody>
          <a:bodyPr vert="horz" lIns="91440" tIns="45720" rIns="91440" bIns="45720" rtlCol="0" anchor="t">
            <a:normAutofit lnSpcReduction="10000"/>
          </a:bodyPr>
          <a:lstStyle/>
          <a:p>
            <a:r>
              <a:rPr lang="en-US" sz="2400">
                <a:latin typeface="Times New Roman"/>
                <a:ea typeface="SimSun"/>
                <a:cs typeface="Times New Roman"/>
              </a:rPr>
              <a:t>Incorporates elements of gestures and physics based techniques for object manipulation in VR</a:t>
            </a:r>
          </a:p>
          <a:p>
            <a:endParaRPr lang="en-US" sz="2400">
              <a:ea typeface="SimSun" panose="02010600030101010101" pitchFamily="2" charset="-122"/>
            </a:endParaRPr>
          </a:p>
          <a:p>
            <a:r>
              <a:rPr lang="en-US" sz="2400" b="1">
                <a:latin typeface="Times New Roman"/>
                <a:ea typeface="SimSun"/>
                <a:cs typeface="Times New Roman"/>
              </a:rPr>
              <a:t>Methodology</a:t>
            </a:r>
            <a:r>
              <a:rPr lang="en-US" sz="2400">
                <a:latin typeface="Times New Roman"/>
                <a:ea typeface="SimSun"/>
                <a:cs typeface="Times New Roman"/>
              </a:rPr>
              <a:t>: Uses physics driven movement to simulate realistic object behavior in response to a gesture, by dynamic mapping compared to direct controlled methods</a:t>
            </a:r>
            <a:endParaRPr lang="en-US" sz="2400">
              <a:ea typeface="SimSun" panose="02010600030101010101" pitchFamily="2" charset="-122"/>
            </a:endParaRPr>
          </a:p>
          <a:p>
            <a:endParaRPr lang="en-US" sz="2400">
              <a:ea typeface="SimSun" panose="02010600030101010101" pitchFamily="2" charset="-122"/>
            </a:endParaRPr>
          </a:p>
          <a:p>
            <a:r>
              <a:rPr lang="en-US" sz="2400" b="1">
                <a:latin typeface="Times New Roman"/>
                <a:ea typeface="SimSun"/>
                <a:cs typeface="Times New Roman"/>
              </a:rPr>
              <a:t>Advantages</a:t>
            </a:r>
            <a:r>
              <a:rPr lang="en-US" sz="2400">
                <a:latin typeface="Times New Roman"/>
                <a:ea typeface="SimSun"/>
                <a:cs typeface="Times New Roman"/>
              </a:rPr>
              <a:t>: It can work with coarse and precise manipulation, giving a more satisfying user experience</a:t>
            </a:r>
            <a:endParaRPr lang="en-US" sz="2400">
              <a:ea typeface="SimSun" panose="02010600030101010101" pitchFamily="2" charset="-122"/>
            </a:endParaRPr>
          </a:p>
          <a:p>
            <a:r>
              <a:rPr lang="en-US" sz="2400" b="1">
                <a:latin typeface="Times New Roman"/>
                <a:ea typeface="SimSun"/>
                <a:cs typeface="Times New Roman"/>
              </a:rPr>
              <a:t>Limitations</a:t>
            </a:r>
            <a:r>
              <a:rPr lang="en-US" sz="2400">
                <a:latin typeface="Times New Roman"/>
                <a:ea typeface="SimSun"/>
                <a:cs typeface="Times New Roman"/>
              </a:rPr>
              <a:t>: Lesser accuracy than traditional methods, performs less effectively when initial distance between user and object is too less</a:t>
            </a:r>
          </a:p>
          <a:p>
            <a:endParaRPr lang="en-US" sz="2400">
              <a:latin typeface="Times New Roman"/>
              <a:ea typeface="SimSun"/>
              <a:cs typeface="Times New Roman"/>
            </a:endParaRPr>
          </a:p>
          <a:p>
            <a:r>
              <a:rPr lang="en-US" sz="2400" b="1">
                <a:latin typeface="Times New Roman"/>
                <a:ea typeface="SimSun"/>
                <a:cs typeface="Times New Roman"/>
              </a:rPr>
              <a:t>Metrics: </a:t>
            </a:r>
            <a:r>
              <a:rPr lang="en-US" sz="2400">
                <a:latin typeface="Times New Roman"/>
                <a:ea typeface="SimSun"/>
                <a:cs typeface="Times New Roman"/>
              </a:rPr>
              <a:t>Performed better on average, evaluated using a survey</a:t>
            </a:r>
          </a:p>
        </p:txBody>
      </p:sp>
    </p:spTree>
    <p:extLst>
      <p:ext uri="{BB962C8B-B14F-4D97-AF65-F5344CB8AC3E}">
        <p14:creationId xmlns:p14="http://schemas.microsoft.com/office/powerpoint/2010/main" val="5254931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2B2071-B464-12BA-BEF4-CE880BC145D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5C514A6-6718-659E-6A13-6C8561E084E3}"/>
              </a:ext>
            </a:extLst>
          </p:cNvPr>
          <p:cNvSpPr>
            <a:spLocks noGrp="1"/>
          </p:cNvSpPr>
          <p:nvPr>
            <p:ph type="title"/>
          </p:nvPr>
        </p:nvSpPr>
        <p:spPr/>
        <p:txBody>
          <a:bodyPr/>
          <a:lstStyle/>
          <a:p>
            <a:pPr algn="ctr"/>
            <a:r>
              <a:rPr lang="en-US">
                <a:latin typeface="Times New Roman"/>
                <a:cs typeface="Times New Roman"/>
              </a:rPr>
              <a:t>Paper 3: Fingertip interaction method in handheld augmented reality for 3D manipulation- 30 Oct 2020</a:t>
            </a:r>
            <a:endParaRPr lang="en-US"/>
          </a:p>
        </p:txBody>
      </p:sp>
      <p:sp>
        <p:nvSpPr>
          <p:cNvPr id="3" name="Content Placeholder 2">
            <a:extLst>
              <a:ext uri="{FF2B5EF4-FFF2-40B4-BE49-F238E27FC236}">
                <a16:creationId xmlns:a16="http://schemas.microsoft.com/office/drawing/2014/main" id="{C6924A56-D604-3BC1-0B16-D805386CB3E5}"/>
              </a:ext>
            </a:extLst>
          </p:cNvPr>
          <p:cNvSpPr>
            <a:spLocks noGrp="1"/>
          </p:cNvSpPr>
          <p:nvPr>
            <p:ph idx="1"/>
          </p:nvPr>
        </p:nvSpPr>
        <p:spPr>
          <a:xfrm>
            <a:off x="366603" y="1717012"/>
            <a:ext cx="11485889" cy="4661533"/>
          </a:xfrm>
        </p:spPr>
        <p:txBody>
          <a:bodyPr vert="horz" lIns="91440" tIns="45720" rIns="91440" bIns="45720" rtlCol="0" anchor="t">
            <a:normAutofit lnSpcReduction="10000"/>
          </a:bodyPr>
          <a:lstStyle/>
          <a:p>
            <a:r>
              <a:rPr lang="en-US" sz="2400">
                <a:latin typeface="Times New Roman"/>
                <a:ea typeface="SimSun"/>
                <a:cs typeface="Times New Roman"/>
              </a:rPr>
              <a:t>Interacting directly with virtual objects and manipulating it using fingertip based gestures in handheld AR, performing translation, rotation or scaling</a:t>
            </a:r>
          </a:p>
          <a:p>
            <a:endParaRPr lang="en-US" sz="2400">
              <a:ea typeface="SimSun" panose="02010600030101010101" pitchFamily="2" charset="-122"/>
            </a:endParaRPr>
          </a:p>
          <a:p>
            <a:r>
              <a:rPr lang="en-US" sz="2400" b="1">
                <a:latin typeface="Times New Roman"/>
                <a:ea typeface="SimSun"/>
                <a:cs typeface="Times New Roman"/>
              </a:rPr>
              <a:t>Methodology</a:t>
            </a:r>
            <a:r>
              <a:rPr lang="en-US" sz="2400">
                <a:latin typeface="Times New Roman"/>
                <a:ea typeface="SimSun"/>
                <a:cs typeface="Times New Roman"/>
              </a:rPr>
              <a:t>: Using Leap Motion sensor  to track motion of skeletal structure of hand after </a:t>
            </a:r>
            <a:r>
              <a:rPr lang="en-US" sz="2400" err="1">
                <a:latin typeface="Times New Roman"/>
                <a:ea typeface="SimSun"/>
                <a:cs typeface="Times New Roman"/>
              </a:rPr>
              <a:t>analysing</a:t>
            </a:r>
            <a:r>
              <a:rPr lang="en-US" sz="2400">
                <a:latin typeface="Times New Roman"/>
                <a:ea typeface="SimSun"/>
                <a:cs typeface="Times New Roman"/>
              </a:rPr>
              <a:t> the calibration of hand through raw data</a:t>
            </a:r>
          </a:p>
          <a:p>
            <a:endParaRPr lang="en-US" sz="2400">
              <a:latin typeface="Times New Roman"/>
              <a:ea typeface="SimSun"/>
              <a:cs typeface="Times New Roman"/>
            </a:endParaRPr>
          </a:p>
          <a:p>
            <a:r>
              <a:rPr lang="en-US" sz="2400" b="1">
                <a:latin typeface="Times New Roman"/>
                <a:ea typeface="SimSun"/>
                <a:cs typeface="Times New Roman"/>
              </a:rPr>
              <a:t>Advantages</a:t>
            </a:r>
            <a:r>
              <a:rPr lang="en-US" sz="2400">
                <a:latin typeface="Times New Roman"/>
                <a:ea typeface="SimSun"/>
                <a:cs typeface="Times New Roman"/>
              </a:rPr>
              <a:t>: User can use finger tips to perform actions through the device, instead of using touchscreens or buttons.</a:t>
            </a:r>
          </a:p>
          <a:p>
            <a:r>
              <a:rPr lang="en-US" sz="2400" b="1">
                <a:latin typeface="Times New Roman"/>
                <a:ea typeface="SimSun"/>
                <a:cs typeface="Times New Roman"/>
              </a:rPr>
              <a:t>Limitations</a:t>
            </a:r>
            <a:r>
              <a:rPr lang="en-US" sz="2400">
                <a:latin typeface="Times New Roman"/>
                <a:ea typeface="SimSun"/>
                <a:cs typeface="Times New Roman"/>
              </a:rPr>
              <a:t>: Has delays, as we use internet connection to process information. Limits scalability, as it is built for single user</a:t>
            </a:r>
          </a:p>
          <a:p>
            <a:endParaRPr lang="en-US" sz="2400">
              <a:latin typeface="Times New Roman"/>
              <a:ea typeface="SimSun"/>
              <a:cs typeface="Times New Roman"/>
            </a:endParaRPr>
          </a:p>
          <a:p>
            <a:r>
              <a:rPr lang="en-US" sz="2400" b="1">
                <a:latin typeface="Times New Roman"/>
                <a:ea typeface="SimSun"/>
                <a:cs typeface="Times New Roman"/>
              </a:rPr>
              <a:t>Metrics</a:t>
            </a:r>
            <a:r>
              <a:rPr lang="en-US" sz="2400">
                <a:latin typeface="Times New Roman"/>
                <a:ea typeface="SimSun"/>
                <a:cs typeface="Times New Roman"/>
              </a:rPr>
              <a:t>: Performed better using touchscreen than control using fingertips</a:t>
            </a:r>
          </a:p>
        </p:txBody>
      </p:sp>
    </p:spTree>
    <p:extLst>
      <p:ext uri="{BB962C8B-B14F-4D97-AF65-F5344CB8AC3E}">
        <p14:creationId xmlns:p14="http://schemas.microsoft.com/office/powerpoint/2010/main" val="611211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47AD2D-0B7E-20A3-368D-09C5DC9D318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B0EC97-8444-B799-7EDF-F11F162F3400}"/>
              </a:ext>
            </a:extLst>
          </p:cNvPr>
          <p:cNvSpPr>
            <a:spLocks noGrp="1"/>
          </p:cNvSpPr>
          <p:nvPr>
            <p:ph type="title"/>
          </p:nvPr>
        </p:nvSpPr>
        <p:spPr/>
        <p:txBody>
          <a:bodyPr/>
          <a:lstStyle/>
          <a:p>
            <a:pPr algn="ctr"/>
            <a:r>
              <a:rPr lang="en-US">
                <a:latin typeface="Times New Roman"/>
                <a:cs typeface="Times New Roman"/>
              </a:rPr>
              <a:t>Paper 4: Unified Learning for Egocentric Hand Gesture Recognition and Fingertip Detection- 20 July 2021</a:t>
            </a:r>
            <a:endParaRPr lang="en-US"/>
          </a:p>
        </p:txBody>
      </p:sp>
      <p:sp>
        <p:nvSpPr>
          <p:cNvPr id="3" name="Content Placeholder 2">
            <a:extLst>
              <a:ext uri="{FF2B5EF4-FFF2-40B4-BE49-F238E27FC236}">
                <a16:creationId xmlns:a16="http://schemas.microsoft.com/office/drawing/2014/main" id="{C50DD12D-21CC-C99D-7A52-E95C9A11F630}"/>
              </a:ext>
            </a:extLst>
          </p:cNvPr>
          <p:cNvSpPr>
            <a:spLocks noGrp="1"/>
          </p:cNvSpPr>
          <p:nvPr>
            <p:ph idx="1"/>
          </p:nvPr>
        </p:nvSpPr>
        <p:spPr>
          <a:xfrm>
            <a:off x="366603" y="1831834"/>
            <a:ext cx="11485889" cy="4661533"/>
          </a:xfrm>
        </p:spPr>
        <p:txBody>
          <a:bodyPr vert="horz" lIns="91440" tIns="45720" rIns="91440" bIns="45720" rtlCol="0" anchor="t">
            <a:normAutofit/>
          </a:bodyPr>
          <a:lstStyle/>
          <a:p>
            <a:r>
              <a:rPr lang="en-US" sz="2400">
                <a:latin typeface="Times New Roman"/>
                <a:ea typeface="SimSun"/>
                <a:cs typeface="Times New Roman"/>
              </a:rPr>
              <a:t>Focuses on egocentric hand gesture and fingertip detection, especially in VR headsets.</a:t>
            </a:r>
          </a:p>
          <a:p>
            <a:endParaRPr lang="en-US" sz="2400">
              <a:latin typeface="Times New Roman"/>
              <a:ea typeface="SimSun"/>
              <a:cs typeface="Times New Roman"/>
            </a:endParaRPr>
          </a:p>
          <a:p>
            <a:r>
              <a:rPr lang="en-US" sz="2400" b="1">
                <a:latin typeface="Times New Roman"/>
                <a:ea typeface="SimSun"/>
                <a:cs typeface="Times New Roman"/>
              </a:rPr>
              <a:t>Methodology:</a:t>
            </a:r>
            <a:r>
              <a:rPr lang="en-US" sz="2400">
                <a:latin typeface="Times New Roman"/>
                <a:ea typeface="SimSun"/>
                <a:cs typeface="Times New Roman"/>
              </a:rPr>
              <a:t> A single CNN pass predicts both finger class probability and fingertip position. </a:t>
            </a:r>
          </a:p>
          <a:p>
            <a:r>
              <a:rPr lang="en-US" sz="2400" b="1">
                <a:latin typeface="Times New Roman"/>
                <a:ea typeface="SimSun"/>
                <a:cs typeface="Times New Roman"/>
              </a:rPr>
              <a:t>Advantages:</a:t>
            </a:r>
            <a:r>
              <a:rPr lang="en-US" sz="2400">
                <a:latin typeface="Times New Roman"/>
                <a:ea typeface="SimSun"/>
                <a:cs typeface="Times New Roman"/>
              </a:rPr>
              <a:t> High efficiency, real-time performance.</a:t>
            </a:r>
            <a:endParaRPr lang="en-US" sz="2400">
              <a:ea typeface="SimSun"/>
            </a:endParaRPr>
          </a:p>
          <a:p>
            <a:r>
              <a:rPr lang="en-US" sz="2400" b="1">
                <a:latin typeface="Times New Roman"/>
                <a:ea typeface="SimSun"/>
                <a:cs typeface="Times New Roman"/>
              </a:rPr>
              <a:t>Limitation:</a:t>
            </a:r>
            <a:r>
              <a:rPr lang="en-US" sz="2400">
                <a:latin typeface="Times New Roman"/>
                <a:ea typeface="SimSun"/>
                <a:cs typeface="Times New Roman"/>
              </a:rPr>
              <a:t> Large network architecture and limitations in datasets</a:t>
            </a:r>
          </a:p>
          <a:p>
            <a:endParaRPr lang="en-US" sz="2400">
              <a:latin typeface="Times New Roman"/>
              <a:ea typeface="SimSun"/>
              <a:cs typeface="Times New Roman"/>
            </a:endParaRPr>
          </a:p>
          <a:p>
            <a:r>
              <a:rPr lang="en-US" sz="2400" b="1">
                <a:latin typeface="Times New Roman"/>
                <a:ea typeface="SimSun"/>
                <a:cs typeface="Times New Roman"/>
              </a:rPr>
              <a:t>Metrics</a:t>
            </a:r>
            <a:r>
              <a:rPr lang="en-US" sz="2400">
                <a:latin typeface="Times New Roman"/>
                <a:ea typeface="SimSun"/>
                <a:cs typeface="Times New Roman"/>
              </a:rPr>
              <a:t>: 99.9% accuracy, 0.99 F1 score, lower pixel error</a:t>
            </a:r>
          </a:p>
          <a:p>
            <a:endParaRPr lang="en-US" sz="2400">
              <a:latin typeface="Times New Roman"/>
              <a:ea typeface="SimSun"/>
              <a:cs typeface="Times New Roman"/>
            </a:endParaRPr>
          </a:p>
          <a:p>
            <a:r>
              <a:rPr lang="en-US" sz="2400">
                <a:latin typeface="Times New Roman"/>
                <a:ea typeface="SimSun"/>
                <a:cs typeface="Times New Roman"/>
              </a:rPr>
              <a:t>They've used </a:t>
            </a:r>
            <a:r>
              <a:rPr lang="en-US" sz="2400" b="1">
                <a:latin typeface="Times New Roman"/>
                <a:ea typeface="SimSun"/>
                <a:cs typeface="Times New Roman"/>
              </a:rPr>
              <a:t>i7 </a:t>
            </a:r>
            <a:r>
              <a:rPr lang="en-US" sz="2400" b="1" err="1">
                <a:latin typeface="Times New Roman"/>
                <a:ea typeface="SimSun"/>
                <a:cs typeface="Times New Roman"/>
              </a:rPr>
              <a:t>cpu</a:t>
            </a:r>
            <a:r>
              <a:rPr lang="en-US" sz="2400">
                <a:latin typeface="Times New Roman"/>
                <a:ea typeface="SimSun"/>
                <a:cs typeface="Times New Roman"/>
              </a:rPr>
              <a:t>, with a </a:t>
            </a:r>
            <a:r>
              <a:rPr lang="en-US" sz="2400" b="1">
                <a:latin typeface="Times New Roman"/>
                <a:ea typeface="SimSun"/>
                <a:cs typeface="Times New Roman"/>
              </a:rPr>
              <a:t>NVIDIA 2070</a:t>
            </a:r>
            <a:r>
              <a:rPr lang="en-US" sz="2400">
                <a:latin typeface="Times New Roman"/>
                <a:ea typeface="SimSun"/>
                <a:cs typeface="Times New Roman"/>
              </a:rPr>
              <a:t> </a:t>
            </a:r>
            <a:r>
              <a:rPr lang="en-US" sz="2400" b="1">
                <a:latin typeface="Times New Roman"/>
                <a:ea typeface="SimSun"/>
                <a:cs typeface="Times New Roman"/>
              </a:rPr>
              <a:t>Super GPU</a:t>
            </a:r>
          </a:p>
        </p:txBody>
      </p:sp>
    </p:spTree>
    <p:extLst>
      <p:ext uri="{BB962C8B-B14F-4D97-AF65-F5344CB8AC3E}">
        <p14:creationId xmlns:p14="http://schemas.microsoft.com/office/powerpoint/2010/main" val="35288301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9D27D7-E48E-02B8-5FE8-BA6AF949E51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81DC5DA-B424-7F4A-9151-E5B596083FBA}"/>
              </a:ext>
            </a:extLst>
          </p:cNvPr>
          <p:cNvSpPr>
            <a:spLocks noGrp="1"/>
          </p:cNvSpPr>
          <p:nvPr>
            <p:ph type="title"/>
          </p:nvPr>
        </p:nvSpPr>
        <p:spPr/>
        <p:txBody>
          <a:bodyPr/>
          <a:lstStyle/>
          <a:p>
            <a:pPr algn="ctr"/>
            <a:r>
              <a:rPr lang="en-US">
                <a:latin typeface="Times New Roman"/>
                <a:cs typeface="Times New Roman"/>
              </a:rPr>
              <a:t>Paper 5: </a:t>
            </a:r>
            <a:r>
              <a:rPr lang="en-US">
                <a:solidFill>
                  <a:srgbClr val="FFFFFF"/>
                </a:solidFill>
                <a:latin typeface="Times New Roman"/>
                <a:cs typeface="Times New Roman"/>
              </a:rPr>
              <a:t>Real-time object detection with deep learning for robot vision   on mixed reality device 11 March 2021</a:t>
            </a:r>
            <a:endParaRPr lang="en-US"/>
          </a:p>
        </p:txBody>
      </p:sp>
      <p:sp>
        <p:nvSpPr>
          <p:cNvPr id="3" name="Content Placeholder 2">
            <a:extLst>
              <a:ext uri="{FF2B5EF4-FFF2-40B4-BE49-F238E27FC236}">
                <a16:creationId xmlns:a16="http://schemas.microsoft.com/office/drawing/2014/main" id="{07B57A4F-2D83-2F7A-6CEF-53456EFCB492}"/>
              </a:ext>
            </a:extLst>
          </p:cNvPr>
          <p:cNvSpPr>
            <a:spLocks noGrp="1"/>
          </p:cNvSpPr>
          <p:nvPr>
            <p:ph idx="1"/>
          </p:nvPr>
        </p:nvSpPr>
        <p:spPr>
          <a:xfrm>
            <a:off x="366603" y="1717012"/>
            <a:ext cx="11485889" cy="4661533"/>
          </a:xfrm>
        </p:spPr>
        <p:txBody>
          <a:bodyPr vert="horz" lIns="91440" tIns="45720" rIns="91440" bIns="45720" rtlCol="0" anchor="t">
            <a:normAutofit lnSpcReduction="10000"/>
          </a:bodyPr>
          <a:lstStyle/>
          <a:p>
            <a:r>
              <a:rPr lang="en-US" sz="2400">
                <a:latin typeface="Times New Roman"/>
                <a:ea typeface="SimSun"/>
                <a:cs typeface="Times New Roman"/>
              </a:rPr>
              <a:t>Integrates Microsoft </a:t>
            </a:r>
            <a:r>
              <a:rPr lang="en-US" sz="2400" err="1">
                <a:latin typeface="Times New Roman"/>
                <a:ea typeface="SimSun"/>
                <a:cs typeface="Times New Roman"/>
              </a:rPr>
              <a:t>Hololens</a:t>
            </a:r>
            <a:r>
              <a:rPr lang="en-US" sz="2400">
                <a:latin typeface="Times New Roman"/>
                <a:ea typeface="SimSun"/>
                <a:cs typeface="Times New Roman"/>
              </a:rPr>
              <a:t> and YOLO for real-time object detection for robotic vision, enhancing human-robot interaction in AR</a:t>
            </a:r>
            <a:endParaRPr lang="en-US" sz="2400">
              <a:ea typeface="SimSun" panose="02010600030101010101" pitchFamily="2" charset="-122"/>
            </a:endParaRPr>
          </a:p>
          <a:p>
            <a:endParaRPr lang="en-US" sz="2400">
              <a:ea typeface="SimSun" panose="02010600030101010101" pitchFamily="2" charset="-122"/>
            </a:endParaRPr>
          </a:p>
          <a:p>
            <a:r>
              <a:rPr lang="en-US" sz="2400" b="1">
                <a:latin typeface="Times New Roman"/>
                <a:ea typeface="SimSun"/>
                <a:cs typeface="Times New Roman"/>
              </a:rPr>
              <a:t>Methodology</a:t>
            </a:r>
            <a:r>
              <a:rPr lang="en-US" sz="2400">
                <a:latin typeface="Times New Roman"/>
                <a:ea typeface="SimSun"/>
                <a:cs typeface="Times New Roman"/>
              </a:rPr>
              <a:t>: </a:t>
            </a:r>
            <a:r>
              <a:rPr lang="en-US" sz="2400" err="1">
                <a:latin typeface="Times New Roman"/>
                <a:ea typeface="SimSun"/>
                <a:cs typeface="Times New Roman"/>
              </a:rPr>
              <a:t>Hololens</a:t>
            </a:r>
            <a:r>
              <a:rPr lang="en-US" sz="2400">
                <a:latin typeface="Times New Roman"/>
                <a:ea typeface="SimSun"/>
                <a:cs typeface="Times New Roman"/>
              </a:rPr>
              <a:t> captures real time video stream, transmits to Ubuntu server using </a:t>
            </a:r>
            <a:r>
              <a:rPr lang="en-US" sz="2400" err="1">
                <a:latin typeface="Times New Roman"/>
                <a:ea typeface="SimSun"/>
                <a:cs typeface="Times New Roman"/>
              </a:rPr>
              <a:t>Rosebridge</a:t>
            </a:r>
            <a:r>
              <a:rPr lang="en-US" sz="2400">
                <a:latin typeface="Times New Roman"/>
                <a:ea typeface="SimSun"/>
                <a:cs typeface="Times New Roman"/>
              </a:rPr>
              <a:t> API. It then uses ROS and YOLOv4. Unity3D and </a:t>
            </a:r>
            <a:r>
              <a:rPr lang="en-US" sz="2400" err="1">
                <a:latin typeface="Times New Roman"/>
                <a:ea typeface="SimSun"/>
                <a:cs typeface="Times New Roman"/>
              </a:rPr>
              <a:t>HololensCameraStream</a:t>
            </a:r>
            <a:r>
              <a:rPr lang="en-US" sz="2400">
                <a:latin typeface="Times New Roman"/>
                <a:ea typeface="SimSun"/>
                <a:cs typeface="Times New Roman"/>
              </a:rPr>
              <a:t> plugin </a:t>
            </a:r>
            <a:endParaRPr lang="en-US" sz="2400">
              <a:ea typeface="SimSun" panose="02010600030101010101" pitchFamily="2" charset="-122"/>
            </a:endParaRPr>
          </a:p>
          <a:p>
            <a:endParaRPr lang="en-US" sz="2400">
              <a:ea typeface="SimSun" panose="02010600030101010101" pitchFamily="2" charset="-122"/>
            </a:endParaRPr>
          </a:p>
          <a:p>
            <a:r>
              <a:rPr lang="en-US" sz="2400" b="1">
                <a:latin typeface="Times New Roman"/>
                <a:ea typeface="SimSun"/>
                <a:cs typeface="Times New Roman"/>
              </a:rPr>
              <a:t>Advantages</a:t>
            </a:r>
            <a:r>
              <a:rPr lang="en-US" sz="2400">
                <a:latin typeface="Times New Roman"/>
                <a:ea typeface="SimSun"/>
                <a:cs typeface="Times New Roman"/>
              </a:rPr>
              <a:t>: Enables real time object detection using AR devices, v4 better at detecting smaller objects</a:t>
            </a:r>
            <a:endParaRPr lang="en-US" sz="2400">
              <a:ea typeface="SimSun" panose="02010600030101010101" pitchFamily="2" charset="-122"/>
            </a:endParaRPr>
          </a:p>
          <a:p>
            <a:r>
              <a:rPr lang="en-US" sz="2400" b="1">
                <a:latin typeface="Times New Roman"/>
                <a:ea typeface="SimSun"/>
                <a:cs typeface="Times New Roman"/>
              </a:rPr>
              <a:t>Limitation</a:t>
            </a:r>
            <a:r>
              <a:rPr lang="en-US" sz="2400">
                <a:latin typeface="Times New Roman"/>
                <a:ea typeface="SimSun"/>
                <a:cs typeface="Times New Roman"/>
              </a:rPr>
              <a:t>: lower FPS for v4 than v3, due to lower-end hardware.</a:t>
            </a:r>
            <a:endParaRPr lang="en-US" sz="2400">
              <a:ea typeface="SimSun" panose="02010600030101010101" pitchFamily="2" charset="-122"/>
            </a:endParaRPr>
          </a:p>
          <a:p>
            <a:endParaRPr lang="en-US" sz="2400">
              <a:ea typeface="SimSun" panose="02010600030101010101" pitchFamily="2" charset="-122"/>
            </a:endParaRPr>
          </a:p>
          <a:p>
            <a:r>
              <a:rPr lang="en-US" sz="2400" b="1">
                <a:latin typeface="Times New Roman"/>
                <a:ea typeface="SimSun"/>
                <a:cs typeface="Times New Roman"/>
              </a:rPr>
              <a:t>Metrics</a:t>
            </a:r>
            <a:r>
              <a:rPr lang="en-US" sz="2400">
                <a:latin typeface="Times New Roman"/>
                <a:ea typeface="SimSun"/>
                <a:cs typeface="Times New Roman"/>
              </a:rPr>
              <a:t>: 13 FPS for video stream, 28 FPS for v3, 13 FPS for v4</a:t>
            </a:r>
            <a:endParaRPr lang="en-US" sz="2400">
              <a:ea typeface="SimSun" panose="02010600030101010101" pitchFamily="2" charset="-122"/>
            </a:endParaRPr>
          </a:p>
          <a:p>
            <a:endParaRPr lang="en-US" sz="2400">
              <a:ea typeface="SimSun" panose="02010600030101010101" pitchFamily="2" charset="-122"/>
            </a:endParaRPr>
          </a:p>
        </p:txBody>
      </p:sp>
    </p:spTree>
    <p:extLst>
      <p:ext uri="{BB962C8B-B14F-4D97-AF65-F5344CB8AC3E}">
        <p14:creationId xmlns:p14="http://schemas.microsoft.com/office/powerpoint/2010/main" val="4685527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05D22A-0614-064B-8C24-AFA6F4ED01E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9A31CDC-4C98-ABA8-2123-C8E3CAC4DE45}"/>
              </a:ext>
            </a:extLst>
          </p:cNvPr>
          <p:cNvSpPr>
            <a:spLocks noGrp="1"/>
          </p:cNvSpPr>
          <p:nvPr>
            <p:ph type="title"/>
          </p:nvPr>
        </p:nvSpPr>
        <p:spPr/>
        <p:txBody>
          <a:bodyPr/>
          <a:lstStyle/>
          <a:p>
            <a:pPr algn="ctr"/>
            <a:r>
              <a:rPr lang="en-US">
                <a:latin typeface="Times New Roman"/>
                <a:cs typeface="Times New Roman"/>
              </a:rPr>
              <a:t>Paper 6: A novel gesture recognition technique based on SEMG armband and Leap motion controller- 2022</a:t>
            </a:r>
            <a:endParaRPr lang="en-US"/>
          </a:p>
        </p:txBody>
      </p:sp>
      <p:sp>
        <p:nvSpPr>
          <p:cNvPr id="3" name="Content Placeholder 2">
            <a:extLst>
              <a:ext uri="{FF2B5EF4-FFF2-40B4-BE49-F238E27FC236}">
                <a16:creationId xmlns:a16="http://schemas.microsoft.com/office/drawing/2014/main" id="{9786E55D-F739-2013-DA0D-80AC9DF40DFF}"/>
              </a:ext>
            </a:extLst>
          </p:cNvPr>
          <p:cNvSpPr>
            <a:spLocks noGrp="1"/>
          </p:cNvSpPr>
          <p:nvPr>
            <p:ph idx="1"/>
          </p:nvPr>
        </p:nvSpPr>
        <p:spPr>
          <a:xfrm>
            <a:off x="366603" y="1717012"/>
            <a:ext cx="11485889" cy="4661533"/>
          </a:xfrm>
        </p:spPr>
        <p:txBody>
          <a:bodyPr vert="horz" lIns="91440" tIns="45720" rIns="91440" bIns="45720" rtlCol="0" anchor="t">
            <a:normAutofit fontScale="92500" lnSpcReduction="10000"/>
          </a:bodyPr>
          <a:lstStyle/>
          <a:p>
            <a:r>
              <a:rPr lang="en-US" sz="2400">
                <a:latin typeface="Times New Roman"/>
                <a:ea typeface="SimSun"/>
                <a:cs typeface="Times New Roman"/>
              </a:rPr>
              <a:t>Integrates SEMG signals from an armband, with motion data from Leap Motion controller to detect a gesture to enhance accuracy</a:t>
            </a:r>
            <a:endParaRPr lang="en-US" sz="2400">
              <a:ea typeface="SimSun" panose="02010600030101010101" pitchFamily="2" charset="-122"/>
            </a:endParaRPr>
          </a:p>
          <a:p>
            <a:endParaRPr lang="en-US" sz="2400">
              <a:ea typeface="SimSun" panose="02010600030101010101" pitchFamily="2" charset="-122"/>
            </a:endParaRPr>
          </a:p>
          <a:p>
            <a:r>
              <a:rPr lang="en-US" sz="2400" b="1">
                <a:latin typeface="Times New Roman"/>
                <a:ea typeface="SimSun"/>
                <a:cs typeface="Times New Roman"/>
              </a:rPr>
              <a:t>Methodology</a:t>
            </a:r>
            <a:r>
              <a:rPr lang="en-US" sz="2400">
                <a:latin typeface="Times New Roman"/>
                <a:ea typeface="SimSun"/>
                <a:cs typeface="Times New Roman"/>
              </a:rPr>
              <a:t>: The controller uses infrared camera and tracks position of hand palm and fingertips, SEMG armbands detect muscle activity, deciding the gesture by differentiating forces</a:t>
            </a:r>
          </a:p>
          <a:p>
            <a:pPr lvl="1">
              <a:buFont typeface="Courier New" panose="020B0604020202020204" pitchFamily="34" charset="0"/>
              <a:buChar char="o"/>
            </a:pPr>
            <a:endParaRPr lang="en-US" sz="2200">
              <a:ea typeface="SimSun" panose="02010600030101010101" pitchFamily="2" charset="-122"/>
            </a:endParaRPr>
          </a:p>
          <a:p>
            <a:r>
              <a:rPr lang="en-US" sz="2400" b="1">
                <a:latin typeface="Times New Roman"/>
                <a:ea typeface="SimSun"/>
                <a:cs typeface="Times New Roman"/>
              </a:rPr>
              <a:t>Advantages</a:t>
            </a:r>
            <a:r>
              <a:rPr lang="en-US" sz="2400">
                <a:latin typeface="Times New Roman"/>
                <a:ea typeface="SimSun"/>
                <a:cs typeface="Times New Roman"/>
              </a:rPr>
              <a:t>: higher accuracy due to considering palm, fingertips, and muscle accuracy and combining them</a:t>
            </a:r>
          </a:p>
          <a:p>
            <a:r>
              <a:rPr lang="en-US" sz="2400" b="1">
                <a:latin typeface="Times New Roman"/>
                <a:ea typeface="SimSun"/>
                <a:cs typeface="Times New Roman"/>
              </a:rPr>
              <a:t>Limitations</a:t>
            </a:r>
            <a:r>
              <a:rPr lang="en-US" sz="2400">
                <a:latin typeface="Times New Roman"/>
                <a:ea typeface="SimSun"/>
                <a:cs typeface="Times New Roman"/>
              </a:rPr>
              <a:t>: orientation of armband might change every time user wears it, leading to inconsistent signals</a:t>
            </a:r>
          </a:p>
          <a:p>
            <a:endParaRPr lang="en-US" sz="2400">
              <a:ea typeface="SimSun" panose="02010600030101010101" pitchFamily="2" charset="-122"/>
            </a:endParaRPr>
          </a:p>
          <a:p>
            <a:r>
              <a:rPr lang="en-US" sz="2400" b="1">
                <a:latin typeface="Times New Roman"/>
                <a:ea typeface="SimSun"/>
                <a:cs typeface="Times New Roman"/>
              </a:rPr>
              <a:t>Metrics</a:t>
            </a:r>
            <a:r>
              <a:rPr lang="en-US" sz="2400">
                <a:latin typeface="Times New Roman"/>
                <a:ea typeface="SimSun"/>
                <a:cs typeface="Times New Roman"/>
              </a:rPr>
              <a:t>: Measures correct gesture recognition using sensor signals, evaluates grasping and gesture response time based on real time</a:t>
            </a:r>
            <a:endParaRPr lang="en-US" sz="2400">
              <a:ea typeface="SimSun" panose="02010600030101010101" pitchFamily="2" charset="-122"/>
            </a:endParaRPr>
          </a:p>
        </p:txBody>
      </p:sp>
    </p:spTree>
    <p:extLst>
      <p:ext uri="{BB962C8B-B14F-4D97-AF65-F5344CB8AC3E}">
        <p14:creationId xmlns:p14="http://schemas.microsoft.com/office/powerpoint/2010/main" val="17052735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C3B245-2CB3-2EE5-3A5A-9D08907DCA6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D7F25D0-9717-C47F-5EEC-3EB80EAE14CA}"/>
              </a:ext>
            </a:extLst>
          </p:cNvPr>
          <p:cNvSpPr>
            <a:spLocks noGrp="1"/>
          </p:cNvSpPr>
          <p:nvPr>
            <p:ph type="title"/>
          </p:nvPr>
        </p:nvSpPr>
        <p:spPr/>
        <p:txBody>
          <a:bodyPr/>
          <a:lstStyle/>
          <a:p>
            <a:pPr algn="ctr"/>
            <a:r>
              <a:rPr lang="en-US">
                <a:latin typeface="Times New Roman"/>
                <a:cs typeface="Times New Roman"/>
              </a:rPr>
              <a:t>Paper 7: Application for python programming language education, developed by Unity engine- 2022</a:t>
            </a:r>
            <a:endParaRPr lang="en-US"/>
          </a:p>
        </p:txBody>
      </p:sp>
      <p:sp>
        <p:nvSpPr>
          <p:cNvPr id="3" name="Content Placeholder 2">
            <a:extLst>
              <a:ext uri="{FF2B5EF4-FFF2-40B4-BE49-F238E27FC236}">
                <a16:creationId xmlns:a16="http://schemas.microsoft.com/office/drawing/2014/main" id="{B80AF9C5-6679-CE11-6271-28FB4BFA222D}"/>
              </a:ext>
            </a:extLst>
          </p:cNvPr>
          <p:cNvSpPr>
            <a:spLocks noGrp="1"/>
          </p:cNvSpPr>
          <p:nvPr>
            <p:ph idx="1"/>
          </p:nvPr>
        </p:nvSpPr>
        <p:spPr>
          <a:xfrm>
            <a:off x="366603" y="1717012"/>
            <a:ext cx="11485889" cy="4661533"/>
          </a:xfrm>
        </p:spPr>
        <p:txBody>
          <a:bodyPr vert="horz" lIns="91440" tIns="45720" rIns="91440" bIns="45720" rtlCol="0" anchor="t">
            <a:normAutofit lnSpcReduction="10000"/>
          </a:bodyPr>
          <a:lstStyle/>
          <a:p>
            <a:r>
              <a:rPr lang="en-US" sz="2400">
                <a:latin typeface="Times New Roman"/>
                <a:ea typeface="SimSun"/>
                <a:cs typeface="Times New Roman"/>
              </a:rPr>
              <a:t>Introduces interactive gaming-based education, to teach python language in Unity. </a:t>
            </a:r>
          </a:p>
          <a:p>
            <a:endParaRPr lang="en-US" sz="2400">
              <a:ea typeface="SimSun" panose="02010600030101010101" pitchFamily="2" charset="-122"/>
            </a:endParaRPr>
          </a:p>
          <a:p>
            <a:r>
              <a:rPr lang="en-US" sz="2400" b="1">
                <a:latin typeface="Times New Roman"/>
                <a:ea typeface="SimSun"/>
                <a:cs typeface="Times New Roman"/>
              </a:rPr>
              <a:t>Methodology</a:t>
            </a:r>
            <a:r>
              <a:rPr lang="en-US" sz="2400">
                <a:latin typeface="Times New Roman"/>
                <a:ea typeface="SimSun"/>
                <a:cs typeface="Times New Roman"/>
              </a:rPr>
              <a:t>: Using </a:t>
            </a:r>
            <a:r>
              <a:rPr lang="en-US" sz="2400" b="1">
                <a:latin typeface="Times New Roman"/>
                <a:ea typeface="SimSun"/>
                <a:cs typeface="Times New Roman"/>
              </a:rPr>
              <a:t>Unity </a:t>
            </a:r>
            <a:r>
              <a:rPr lang="en-US" sz="2400">
                <a:latin typeface="Times New Roman"/>
                <a:ea typeface="SimSun"/>
                <a:cs typeface="Times New Roman"/>
              </a:rPr>
              <a:t>to create an interactive 2D platform teaching fundamental python programming, surveys were conducted before and after to </a:t>
            </a:r>
            <a:r>
              <a:rPr lang="en-US" sz="2400" err="1">
                <a:latin typeface="Times New Roman"/>
                <a:ea typeface="SimSun"/>
                <a:cs typeface="Times New Roman"/>
              </a:rPr>
              <a:t>analyse</a:t>
            </a:r>
            <a:r>
              <a:rPr lang="en-US" sz="2400">
                <a:latin typeface="Times New Roman"/>
                <a:ea typeface="SimSun"/>
                <a:cs typeface="Times New Roman"/>
              </a:rPr>
              <a:t> effectiveness.</a:t>
            </a:r>
          </a:p>
          <a:p>
            <a:endParaRPr lang="en-US" sz="2400">
              <a:ea typeface="SimSun" panose="02010600030101010101" pitchFamily="2" charset="-122"/>
            </a:endParaRPr>
          </a:p>
          <a:p>
            <a:r>
              <a:rPr lang="en-US" sz="2400" b="1">
                <a:latin typeface="Times New Roman"/>
                <a:ea typeface="SimSun"/>
                <a:cs typeface="Times New Roman"/>
              </a:rPr>
              <a:t>Advantages</a:t>
            </a:r>
            <a:r>
              <a:rPr lang="en-US" sz="2400">
                <a:latin typeface="Times New Roman"/>
                <a:ea typeface="SimSun"/>
                <a:cs typeface="Times New Roman"/>
              </a:rPr>
              <a:t>: Unity's immersive and interactive environment can enhance student engagement. It can be used to develop virtual labs, while Python can be used for data analysis and modeling.</a:t>
            </a:r>
          </a:p>
          <a:p>
            <a:r>
              <a:rPr lang="en-US" sz="2400" b="1">
                <a:latin typeface="Times New Roman"/>
                <a:ea typeface="SimSun"/>
                <a:cs typeface="Times New Roman"/>
              </a:rPr>
              <a:t>Limitations</a:t>
            </a:r>
            <a:r>
              <a:rPr lang="en-US" sz="2400">
                <a:latin typeface="Times New Roman"/>
                <a:ea typeface="SimSun"/>
                <a:cs typeface="Times New Roman"/>
              </a:rPr>
              <a:t>: Requires proficiency in Unity and Python, which can be a barrier.</a:t>
            </a:r>
            <a:endParaRPr lang="en-US" sz="2400">
              <a:ea typeface="SimSun" panose="02010600030101010101" pitchFamily="2" charset="-122"/>
            </a:endParaRPr>
          </a:p>
          <a:p>
            <a:endParaRPr lang="en-US" sz="2400">
              <a:ea typeface="SimSun" panose="02010600030101010101" pitchFamily="2" charset="-122"/>
            </a:endParaRPr>
          </a:p>
          <a:p>
            <a:r>
              <a:rPr lang="en-US" sz="2400" b="1">
                <a:latin typeface="Times New Roman"/>
                <a:ea typeface="SimSun"/>
                <a:cs typeface="Times New Roman"/>
              </a:rPr>
              <a:t>Metrics</a:t>
            </a:r>
            <a:r>
              <a:rPr lang="en-US" sz="2400">
                <a:latin typeface="Times New Roman"/>
                <a:ea typeface="SimSun"/>
                <a:cs typeface="Times New Roman"/>
              </a:rPr>
              <a:t>: Entry and exit surveys were used to evaluate players' programming skills with feedback</a:t>
            </a:r>
            <a:endParaRPr lang="en-US" sz="2400">
              <a:ea typeface="SimSun" panose="02010600030101010101" pitchFamily="2" charset="-122"/>
            </a:endParaRPr>
          </a:p>
        </p:txBody>
      </p:sp>
    </p:spTree>
    <p:extLst>
      <p:ext uri="{BB962C8B-B14F-4D97-AF65-F5344CB8AC3E}">
        <p14:creationId xmlns:p14="http://schemas.microsoft.com/office/powerpoint/2010/main" val="42720888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9F3B89-5D8F-E873-BC06-0E6A44F5307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96D2BB1-67EB-92B5-021B-CED673CC21EF}"/>
              </a:ext>
            </a:extLst>
          </p:cNvPr>
          <p:cNvSpPr>
            <a:spLocks noGrp="1"/>
          </p:cNvSpPr>
          <p:nvPr>
            <p:ph type="title"/>
          </p:nvPr>
        </p:nvSpPr>
        <p:spPr/>
        <p:txBody>
          <a:bodyPr>
            <a:normAutofit fontScale="90000"/>
          </a:bodyPr>
          <a:lstStyle/>
          <a:p>
            <a:pPr algn="ctr"/>
            <a:r>
              <a:rPr lang="en-US">
                <a:latin typeface="Times New Roman"/>
                <a:cs typeface="Times New Roman"/>
              </a:rPr>
              <a:t>Paper 8: A study in hand gesture recognition algorithm </a:t>
            </a:r>
            <a:r>
              <a:rPr lang="en-US" err="1">
                <a:latin typeface="Times New Roman"/>
                <a:cs typeface="Times New Roman"/>
              </a:rPr>
              <a:t>realised</a:t>
            </a:r>
            <a:r>
              <a:rPr lang="en-US">
                <a:latin typeface="Times New Roman"/>
                <a:cs typeface="Times New Roman"/>
              </a:rPr>
              <a:t> with the aid of efficient feature extraction method and convolution neural networks: design and its applications to VR environment- 15 July 2023</a:t>
            </a:r>
            <a:endParaRPr lang="en-US"/>
          </a:p>
        </p:txBody>
      </p:sp>
      <p:sp>
        <p:nvSpPr>
          <p:cNvPr id="3" name="Content Placeholder 2">
            <a:extLst>
              <a:ext uri="{FF2B5EF4-FFF2-40B4-BE49-F238E27FC236}">
                <a16:creationId xmlns:a16="http://schemas.microsoft.com/office/drawing/2014/main" id="{B5AC3280-3BDB-29B5-D6E4-8E81879E8E59}"/>
              </a:ext>
            </a:extLst>
          </p:cNvPr>
          <p:cNvSpPr>
            <a:spLocks noGrp="1"/>
          </p:cNvSpPr>
          <p:nvPr>
            <p:ph idx="1"/>
          </p:nvPr>
        </p:nvSpPr>
        <p:spPr>
          <a:xfrm>
            <a:off x="259026" y="1582541"/>
            <a:ext cx="11826547" cy="5064945"/>
          </a:xfrm>
        </p:spPr>
        <p:txBody>
          <a:bodyPr vert="horz" lIns="91440" tIns="45720" rIns="91440" bIns="45720" rtlCol="0" anchor="t">
            <a:noAutofit/>
          </a:bodyPr>
          <a:lstStyle/>
          <a:p>
            <a:r>
              <a:rPr lang="en-US" sz="2400">
                <a:latin typeface="Times New Roman"/>
                <a:ea typeface="SimSun"/>
                <a:cs typeface="Times New Roman"/>
              </a:rPr>
              <a:t>Explores real time VR interaction using TOF depth sensors, with simple control interface and pattern recognition techniques</a:t>
            </a:r>
            <a:endParaRPr lang="en-US"/>
          </a:p>
          <a:p>
            <a:endParaRPr lang="en-US"/>
          </a:p>
          <a:p>
            <a:r>
              <a:rPr lang="en-US" sz="2400" b="1">
                <a:latin typeface="Times New Roman"/>
                <a:ea typeface="SimSun"/>
                <a:cs typeface="Times New Roman"/>
              </a:rPr>
              <a:t>Methodology</a:t>
            </a:r>
            <a:r>
              <a:rPr lang="en-US" sz="2400">
                <a:latin typeface="Times New Roman"/>
                <a:ea typeface="SimSun"/>
                <a:cs typeface="Times New Roman"/>
              </a:rPr>
              <a:t>: Uses TOF cameras for depth info (can work in low light or complex backgrounds). Hand shape recognition(fingertip, palm center) using CNN (YOLO) and thinning for preprocessing</a:t>
            </a:r>
            <a:endParaRPr lang="en-US" sz="2400">
              <a:ea typeface="SimSun" panose="02010600030101010101" pitchFamily="2" charset="-122"/>
            </a:endParaRPr>
          </a:p>
          <a:p>
            <a:endParaRPr lang="en-US" sz="2400">
              <a:latin typeface="Times New Roman"/>
              <a:ea typeface="SimSun"/>
              <a:cs typeface="Times New Roman"/>
            </a:endParaRPr>
          </a:p>
          <a:p>
            <a:r>
              <a:rPr lang="en-US" sz="2400" b="1">
                <a:latin typeface="Times New Roman"/>
                <a:ea typeface="SimSun"/>
                <a:cs typeface="Times New Roman"/>
              </a:rPr>
              <a:t>Advantages</a:t>
            </a:r>
            <a:r>
              <a:rPr lang="en-US" sz="2400">
                <a:latin typeface="Times New Roman"/>
                <a:ea typeface="SimSun"/>
                <a:cs typeface="Times New Roman"/>
              </a:rPr>
              <a:t>: Adapts to challenging conditions, as they base it on depth analysis</a:t>
            </a:r>
            <a:endParaRPr lang="en-US" sz="2400">
              <a:ea typeface="SimSun" panose="02010600030101010101" pitchFamily="2" charset="-122"/>
            </a:endParaRPr>
          </a:p>
          <a:p>
            <a:r>
              <a:rPr lang="en-US" sz="2400" b="1">
                <a:latin typeface="Times New Roman"/>
                <a:ea typeface="SimSun"/>
                <a:cs typeface="Times New Roman"/>
              </a:rPr>
              <a:t>Limits</a:t>
            </a:r>
            <a:r>
              <a:rPr lang="en-US" sz="2400">
                <a:latin typeface="Times New Roman"/>
                <a:ea typeface="SimSun"/>
                <a:cs typeface="Times New Roman"/>
              </a:rPr>
              <a:t>: Increase in cost, uses more hardware (TOF cameras) for training and use</a:t>
            </a:r>
            <a:endParaRPr lang="en-US"/>
          </a:p>
          <a:p>
            <a:endParaRPr lang="en-US" sz="2400"/>
          </a:p>
          <a:p>
            <a:r>
              <a:rPr lang="en-US" sz="2400" b="1">
                <a:latin typeface="Times New Roman"/>
                <a:ea typeface="SimSun"/>
                <a:cs typeface="Times New Roman"/>
              </a:rPr>
              <a:t>Metrics</a:t>
            </a:r>
            <a:r>
              <a:rPr lang="en-US" sz="2400">
                <a:latin typeface="Times New Roman"/>
                <a:ea typeface="SimSun"/>
                <a:cs typeface="Times New Roman"/>
              </a:rPr>
              <a:t>: Precision of 99.98%, and classification rate of test data</a:t>
            </a:r>
          </a:p>
          <a:p>
            <a:r>
              <a:rPr lang="en-US" sz="2400">
                <a:latin typeface="Times New Roman"/>
                <a:ea typeface="SimSun"/>
                <a:cs typeface="Times New Roman"/>
              </a:rPr>
              <a:t>Used </a:t>
            </a:r>
            <a:r>
              <a:rPr lang="en-US" sz="2400" b="1">
                <a:latin typeface="Times New Roman"/>
                <a:ea typeface="SimSun"/>
                <a:cs typeface="Times New Roman"/>
              </a:rPr>
              <a:t>2 different gesture datasets</a:t>
            </a:r>
            <a:r>
              <a:rPr lang="en-US" sz="2400">
                <a:latin typeface="Times New Roman"/>
                <a:ea typeface="SimSun"/>
                <a:cs typeface="Times New Roman"/>
              </a:rPr>
              <a:t> for training</a:t>
            </a:r>
            <a:endParaRPr lang="en-US" sz="2400">
              <a:ea typeface="SimSun" panose="02010600030101010101" pitchFamily="2" charset="-122"/>
            </a:endParaRPr>
          </a:p>
          <a:p>
            <a:endParaRPr lang="en-US" sz="2400">
              <a:ea typeface="SimSun" panose="02010600030101010101" pitchFamily="2" charset="-122"/>
            </a:endParaRPr>
          </a:p>
        </p:txBody>
      </p:sp>
    </p:spTree>
    <p:extLst>
      <p:ext uri="{BB962C8B-B14F-4D97-AF65-F5344CB8AC3E}">
        <p14:creationId xmlns:p14="http://schemas.microsoft.com/office/powerpoint/2010/main" val="22359635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2CAC1E-AABF-D203-D84B-5CA6F895582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03F253D-9240-3905-7537-D47A8EF51382}"/>
              </a:ext>
            </a:extLst>
          </p:cNvPr>
          <p:cNvSpPr>
            <a:spLocks noGrp="1"/>
          </p:cNvSpPr>
          <p:nvPr>
            <p:ph type="title"/>
          </p:nvPr>
        </p:nvSpPr>
        <p:spPr/>
        <p:txBody>
          <a:bodyPr/>
          <a:lstStyle/>
          <a:p>
            <a:pPr algn="ctr"/>
            <a:r>
              <a:rPr lang="en-US">
                <a:latin typeface="Times New Roman"/>
                <a:cs typeface="Times New Roman"/>
              </a:rPr>
              <a:t>Paper 9: Deep learning empowered hand gesture recognition: using YOLO techniques- 2023</a:t>
            </a:r>
            <a:endParaRPr lang="en-US"/>
          </a:p>
        </p:txBody>
      </p:sp>
      <p:sp>
        <p:nvSpPr>
          <p:cNvPr id="3" name="Content Placeholder 2">
            <a:extLst>
              <a:ext uri="{FF2B5EF4-FFF2-40B4-BE49-F238E27FC236}">
                <a16:creationId xmlns:a16="http://schemas.microsoft.com/office/drawing/2014/main" id="{C0D538B1-7DA7-81F4-9E94-9A461D370E7E}"/>
              </a:ext>
            </a:extLst>
          </p:cNvPr>
          <p:cNvSpPr>
            <a:spLocks noGrp="1"/>
          </p:cNvSpPr>
          <p:nvPr>
            <p:ph idx="1"/>
          </p:nvPr>
        </p:nvSpPr>
        <p:spPr>
          <a:xfrm>
            <a:off x="366603" y="1717012"/>
            <a:ext cx="11485889" cy="4661533"/>
          </a:xfrm>
        </p:spPr>
        <p:txBody>
          <a:bodyPr vert="horz" lIns="91440" tIns="45720" rIns="91440" bIns="45720" rtlCol="0" anchor="t">
            <a:normAutofit/>
          </a:bodyPr>
          <a:lstStyle/>
          <a:p>
            <a:r>
              <a:rPr lang="en-US" sz="2400">
                <a:latin typeface="Times New Roman"/>
                <a:ea typeface="SimSun"/>
                <a:cs typeface="Times New Roman"/>
              </a:rPr>
              <a:t>Compared model analysis of YOLO v5, v6, v8, focusing on real time hand gesture recognition </a:t>
            </a:r>
          </a:p>
          <a:p>
            <a:endParaRPr lang="en-US" sz="2400">
              <a:ea typeface="SimSun" panose="02010600030101010101" pitchFamily="2" charset="-122"/>
            </a:endParaRPr>
          </a:p>
          <a:p>
            <a:r>
              <a:rPr lang="en-US" sz="2400" b="1">
                <a:latin typeface="Times New Roman"/>
                <a:ea typeface="SimSun"/>
                <a:cs typeface="Times New Roman"/>
              </a:rPr>
              <a:t>Methodology</a:t>
            </a:r>
            <a:r>
              <a:rPr lang="en-US" sz="2400">
                <a:latin typeface="Times New Roman"/>
                <a:ea typeface="SimSun"/>
                <a:cs typeface="Times New Roman"/>
              </a:rPr>
              <a:t>: Used different versions of YOLO to detect hand gestures. Prepared a dataset with 5000 hand gesture images, labelled using </a:t>
            </a:r>
            <a:r>
              <a:rPr lang="en-US" sz="2400" b="1" err="1">
                <a:latin typeface="Times New Roman"/>
                <a:ea typeface="SimSun"/>
                <a:cs typeface="Times New Roman"/>
              </a:rPr>
              <a:t>Roboflow</a:t>
            </a:r>
            <a:r>
              <a:rPr lang="en-US" sz="2400" b="1">
                <a:latin typeface="Times New Roman"/>
                <a:ea typeface="SimSun"/>
                <a:cs typeface="Times New Roman"/>
              </a:rPr>
              <a:t> </a:t>
            </a:r>
            <a:r>
              <a:rPr lang="en-US" sz="2400">
                <a:latin typeface="Times New Roman"/>
                <a:ea typeface="SimSun"/>
                <a:cs typeface="Times New Roman"/>
              </a:rPr>
              <a:t>platform, split into train, validation and test datasets.</a:t>
            </a:r>
          </a:p>
          <a:p>
            <a:endParaRPr lang="en-US" sz="2400">
              <a:ea typeface="SimSun" panose="02010600030101010101" pitchFamily="2" charset="-122"/>
            </a:endParaRPr>
          </a:p>
          <a:p>
            <a:r>
              <a:rPr lang="en-US" sz="2400" b="1">
                <a:latin typeface="Times New Roman"/>
                <a:ea typeface="SimSun"/>
                <a:cs typeface="Times New Roman"/>
              </a:rPr>
              <a:t>Advantages</a:t>
            </a:r>
            <a:r>
              <a:rPr lang="en-US" sz="2400">
                <a:latin typeface="Times New Roman"/>
                <a:ea typeface="SimSun"/>
                <a:cs typeface="Times New Roman"/>
              </a:rPr>
              <a:t>: Real time gesture recognition of multiple gestures simultaneously</a:t>
            </a:r>
          </a:p>
          <a:p>
            <a:r>
              <a:rPr lang="en-US" sz="2400" b="1">
                <a:latin typeface="Times New Roman"/>
                <a:ea typeface="SimSun"/>
                <a:cs typeface="Times New Roman"/>
              </a:rPr>
              <a:t>Limitations</a:t>
            </a:r>
            <a:r>
              <a:rPr lang="en-US" sz="2400">
                <a:latin typeface="Times New Roman"/>
                <a:ea typeface="SimSun"/>
                <a:cs typeface="Times New Roman"/>
              </a:rPr>
              <a:t>: Need high quality datasets and huge computational resources</a:t>
            </a:r>
          </a:p>
          <a:p>
            <a:endParaRPr lang="en-US" sz="2400">
              <a:ea typeface="SimSun" panose="02010600030101010101" pitchFamily="2" charset="-122"/>
            </a:endParaRPr>
          </a:p>
          <a:p>
            <a:r>
              <a:rPr lang="en-US" sz="2400" b="1">
                <a:latin typeface="Times New Roman"/>
                <a:ea typeface="SimSun"/>
                <a:cs typeface="Times New Roman"/>
              </a:rPr>
              <a:t>Metrics</a:t>
            </a:r>
            <a:r>
              <a:rPr lang="en-US" sz="2400">
                <a:latin typeface="Times New Roman"/>
                <a:ea typeface="SimSun"/>
                <a:cs typeface="Times New Roman"/>
              </a:rPr>
              <a:t>: Results measured using accuracy and speed</a:t>
            </a:r>
            <a:endParaRPr lang="en-US" sz="2400">
              <a:ea typeface="SimSun" panose="02010600030101010101" pitchFamily="2" charset="-122"/>
            </a:endParaRPr>
          </a:p>
        </p:txBody>
      </p:sp>
    </p:spTree>
    <p:extLst>
      <p:ext uri="{BB962C8B-B14F-4D97-AF65-F5344CB8AC3E}">
        <p14:creationId xmlns:p14="http://schemas.microsoft.com/office/powerpoint/2010/main" val="40110767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121333-810C-19BF-5869-9F0ED816D90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5D5A479-A1B3-6713-C233-5D703B271FA6}"/>
              </a:ext>
            </a:extLst>
          </p:cNvPr>
          <p:cNvSpPr>
            <a:spLocks noGrp="1"/>
          </p:cNvSpPr>
          <p:nvPr>
            <p:ph type="title"/>
          </p:nvPr>
        </p:nvSpPr>
        <p:spPr/>
        <p:txBody>
          <a:bodyPr/>
          <a:lstStyle/>
          <a:p>
            <a:r>
              <a:rPr lang="en-US">
                <a:latin typeface="Times New Roman"/>
                <a:cs typeface="Times New Roman"/>
              </a:rPr>
              <a:t>Gaps in papers, Our Novelty</a:t>
            </a:r>
            <a:endParaRPr lang="en-US"/>
          </a:p>
        </p:txBody>
      </p:sp>
      <p:sp>
        <p:nvSpPr>
          <p:cNvPr id="3" name="Content Placeholder 2">
            <a:extLst>
              <a:ext uri="{FF2B5EF4-FFF2-40B4-BE49-F238E27FC236}">
                <a16:creationId xmlns:a16="http://schemas.microsoft.com/office/drawing/2014/main" id="{E321FCBD-8CD0-76AB-6EAA-49B7C22B8082}"/>
              </a:ext>
            </a:extLst>
          </p:cNvPr>
          <p:cNvSpPr>
            <a:spLocks noGrp="1"/>
          </p:cNvSpPr>
          <p:nvPr>
            <p:ph idx="1"/>
          </p:nvPr>
        </p:nvSpPr>
        <p:spPr>
          <a:xfrm>
            <a:off x="366603" y="1717012"/>
            <a:ext cx="11485889" cy="4769109"/>
          </a:xfrm>
        </p:spPr>
        <p:txBody>
          <a:bodyPr vert="horz" lIns="91440" tIns="45720" rIns="91440" bIns="45720" rtlCol="0" anchor="t">
            <a:normAutofit lnSpcReduction="10000"/>
          </a:bodyPr>
          <a:lstStyle/>
          <a:p>
            <a:r>
              <a:rPr lang="en-US" sz="2400" b="1">
                <a:latin typeface="Times New Roman"/>
                <a:ea typeface="SimSun"/>
                <a:cs typeface="Times New Roman"/>
              </a:rPr>
              <a:t>Gaps</a:t>
            </a:r>
            <a:r>
              <a:rPr lang="en-US" sz="2400">
                <a:latin typeface="Times New Roman"/>
                <a:ea typeface="SimSun"/>
                <a:cs typeface="Times New Roman"/>
              </a:rPr>
              <a:t>:</a:t>
            </a:r>
            <a:endParaRPr lang="en-US" sz="2400" err="1">
              <a:ea typeface="SimSun" panose="02010600030101010101" pitchFamily="2" charset="-122"/>
            </a:endParaRPr>
          </a:p>
          <a:p>
            <a:r>
              <a:rPr lang="en-US" sz="2400">
                <a:latin typeface="Times New Roman"/>
                <a:ea typeface="SimSun"/>
                <a:cs typeface="Times New Roman"/>
              </a:rPr>
              <a:t> They used YOLO for gesture detection, but need extensive resources (like a </a:t>
            </a:r>
            <a:r>
              <a:rPr lang="en-US" sz="2400" b="1" i="1">
                <a:latin typeface="Times New Roman"/>
                <a:ea typeface="SimSun"/>
                <a:cs typeface="Times New Roman"/>
              </a:rPr>
              <a:t>Super GPU</a:t>
            </a:r>
            <a:r>
              <a:rPr lang="en-US" sz="2400" i="1">
                <a:latin typeface="Times New Roman"/>
                <a:ea typeface="SimSun"/>
                <a:cs typeface="Times New Roman"/>
              </a:rPr>
              <a:t> </a:t>
            </a:r>
            <a:r>
              <a:rPr lang="en-US" sz="2400">
                <a:latin typeface="Times New Roman"/>
                <a:ea typeface="SimSun"/>
                <a:cs typeface="Times New Roman"/>
              </a:rPr>
              <a:t>funded by NVIDIA), or used specific tools(like the </a:t>
            </a:r>
            <a:r>
              <a:rPr lang="en-US" sz="2400" b="1" i="1">
                <a:latin typeface="Times New Roman"/>
                <a:ea typeface="SimSun"/>
                <a:cs typeface="Times New Roman"/>
              </a:rPr>
              <a:t>TOF cameras</a:t>
            </a:r>
            <a:r>
              <a:rPr lang="en-US" sz="2400">
                <a:latin typeface="Times New Roman"/>
                <a:ea typeface="SimSun"/>
                <a:cs typeface="Times New Roman"/>
              </a:rPr>
              <a:t>) for high accuracy in object detection. VR interaction was done mostly through headsets (</a:t>
            </a:r>
            <a:r>
              <a:rPr lang="en-US" sz="2400" b="1" i="1" err="1">
                <a:latin typeface="Times New Roman"/>
                <a:ea typeface="SimSun"/>
                <a:cs typeface="Times New Roman"/>
              </a:rPr>
              <a:t>Hololens</a:t>
            </a:r>
            <a:r>
              <a:rPr lang="en-US" sz="2400">
                <a:latin typeface="Times New Roman"/>
                <a:ea typeface="SimSun"/>
                <a:cs typeface="Times New Roman"/>
              </a:rPr>
              <a:t>), or </a:t>
            </a:r>
            <a:r>
              <a:rPr lang="en-US" sz="2400" b="1" i="1">
                <a:latin typeface="Times New Roman"/>
                <a:ea typeface="SimSun"/>
                <a:cs typeface="Times New Roman"/>
              </a:rPr>
              <a:t>Leap Motion</a:t>
            </a:r>
            <a:r>
              <a:rPr lang="en-US" sz="2400" i="1">
                <a:latin typeface="Times New Roman"/>
                <a:ea typeface="SimSun"/>
                <a:cs typeface="Times New Roman"/>
              </a:rPr>
              <a:t> </a:t>
            </a:r>
            <a:r>
              <a:rPr lang="en-US" sz="2400">
                <a:latin typeface="Times New Roman"/>
                <a:ea typeface="SimSun"/>
                <a:cs typeface="Times New Roman"/>
              </a:rPr>
              <a:t>(sensor-controller). </a:t>
            </a:r>
            <a:endParaRPr lang="en-US" sz="2400">
              <a:ea typeface="SimSun" panose="02010600030101010101" pitchFamily="2" charset="-122"/>
            </a:endParaRPr>
          </a:p>
          <a:p>
            <a:r>
              <a:rPr lang="en-US" sz="2400">
                <a:latin typeface="Times New Roman"/>
                <a:ea typeface="SimSun"/>
                <a:cs typeface="Times New Roman"/>
              </a:rPr>
              <a:t>All of these require </a:t>
            </a:r>
            <a:r>
              <a:rPr lang="en-US" sz="2400" b="1" i="1">
                <a:latin typeface="Times New Roman"/>
                <a:ea typeface="SimSun"/>
                <a:cs typeface="Times New Roman"/>
              </a:rPr>
              <a:t>additional hardware</a:t>
            </a:r>
            <a:r>
              <a:rPr lang="en-US" sz="2400">
                <a:latin typeface="Times New Roman"/>
                <a:ea typeface="SimSun"/>
                <a:cs typeface="Times New Roman"/>
              </a:rPr>
              <a:t> or tools, or more computation.</a:t>
            </a:r>
            <a:endParaRPr lang="en-US" sz="2400">
              <a:ea typeface="SimSun" panose="02010600030101010101" pitchFamily="2" charset="-122"/>
            </a:endParaRPr>
          </a:p>
          <a:p>
            <a:endParaRPr lang="en-US" sz="2400">
              <a:ea typeface="SimSun" panose="02010600030101010101" pitchFamily="2" charset="-122"/>
            </a:endParaRPr>
          </a:p>
          <a:p>
            <a:r>
              <a:rPr lang="en-US" sz="2400" b="1">
                <a:latin typeface="Times New Roman"/>
                <a:ea typeface="SimSun"/>
                <a:cs typeface="Times New Roman"/>
              </a:rPr>
              <a:t>Novelty</a:t>
            </a:r>
            <a:r>
              <a:rPr lang="en-US" sz="2400">
                <a:latin typeface="Times New Roman"/>
                <a:ea typeface="SimSun"/>
                <a:cs typeface="Times New Roman"/>
              </a:rPr>
              <a:t>: </a:t>
            </a:r>
          </a:p>
          <a:p>
            <a:r>
              <a:rPr lang="en-US" sz="2400">
                <a:latin typeface="Times New Roman"/>
                <a:ea typeface="SimSun"/>
                <a:cs typeface="Times New Roman"/>
              </a:rPr>
              <a:t>Our approach is to implement a pipeline, use inbuilt webcam and an entry level GPU for gesture-based object manipulation, </a:t>
            </a:r>
            <a:r>
              <a:rPr lang="en-US" sz="2400" b="1" i="1">
                <a:latin typeface="Times New Roman"/>
                <a:ea typeface="SimSun"/>
                <a:cs typeface="Times New Roman"/>
              </a:rPr>
              <a:t>without any external hardware</a:t>
            </a:r>
            <a:r>
              <a:rPr lang="en-US" sz="2400">
                <a:latin typeface="Times New Roman"/>
                <a:ea typeface="SimSun"/>
                <a:cs typeface="Times New Roman"/>
              </a:rPr>
              <a:t> or tools. </a:t>
            </a:r>
            <a:endParaRPr lang="en-US"/>
          </a:p>
          <a:p>
            <a:r>
              <a:rPr lang="en-US" sz="2400">
                <a:latin typeface="Times New Roman"/>
                <a:ea typeface="SimSun"/>
                <a:cs typeface="Times New Roman"/>
              </a:rPr>
              <a:t>This can </a:t>
            </a:r>
            <a:r>
              <a:rPr lang="en-US" sz="2400" b="1" i="1">
                <a:latin typeface="Times New Roman"/>
                <a:ea typeface="SimSun"/>
                <a:cs typeface="Times New Roman"/>
              </a:rPr>
              <a:t>reframe </a:t>
            </a:r>
            <a:r>
              <a:rPr lang="en-US" sz="2400">
                <a:latin typeface="Times New Roman"/>
                <a:ea typeface="SimSun"/>
                <a:cs typeface="Times New Roman"/>
              </a:rPr>
              <a:t>how we view gesture-based interaction: not just as something related to 'gaming', but as a practical way for anyone to interact with a computer.</a:t>
            </a:r>
          </a:p>
          <a:p>
            <a:endParaRPr lang="en-US" sz="2400">
              <a:latin typeface="Times New Roman"/>
              <a:ea typeface="SimSun"/>
              <a:cs typeface="Times New Roman"/>
            </a:endParaRPr>
          </a:p>
        </p:txBody>
      </p:sp>
    </p:spTree>
    <p:extLst>
      <p:ext uri="{BB962C8B-B14F-4D97-AF65-F5344CB8AC3E}">
        <p14:creationId xmlns:p14="http://schemas.microsoft.com/office/powerpoint/2010/main" val="9833655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5B0D99-FF52-CACC-ECFA-75B24BACB44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5373F91-332E-095A-59B0-94B40FCF9387}"/>
              </a:ext>
            </a:extLst>
          </p:cNvPr>
          <p:cNvSpPr>
            <a:spLocks noGrp="1"/>
          </p:cNvSpPr>
          <p:nvPr>
            <p:ph type="title"/>
          </p:nvPr>
        </p:nvSpPr>
        <p:spPr/>
        <p:txBody>
          <a:bodyPr/>
          <a:lstStyle/>
          <a:p>
            <a:r>
              <a:rPr lang="en-US">
                <a:latin typeface="Times New Roman"/>
                <a:cs typeface="Times New Roman"/>
              </a:rPr>
              <a:t>Problem Statement</a:t>
            </a:r>
            <a:endParaRPr lang="en-US"/>
          </a:p>
        </p:txBody>
      </p:sp>
      <p:sp>
        <p:nvSpPr>
          <p:cNvPr id="3" name="Content Placeholder 2">
            <a:extLst>
              <a:ext uri="{FF2B5EF4-FFF2-40B4-BE49-F238E27FC236}">
                <a16:creationId xmlns:a16="http://schemas.microsoft.com/office/drawing/2014/main" id="{75542C4C-DC20-DE54-179E-CBFE1FE2479B}"/>
              </a:ext>
            </a:extLst>
          </p:cNvPr>
          <p:cNvSpPr>
            <a:spLocks noGrp="1"/>
          </p:cNvSpPr>
          <p:nvPr>
            <p:ph idx="1"/>
          </p:nvPr>
        </p:nvSpPr>
        <p:spPr>
          <a:xfrm>
            <a:off x="366603" y="1717012"/>
            <a:ext cx="11485889" cy="4661533"/>
          </a:xfrm>
        </p:spPr>
        <p:txBody>
          <a:bodyPr vert="horz" lIns="91440" tIns="45720" rIns="91440" bIns="45720" rtlCol="0" anchor="t">
            <a:normAutofit/>
          </a:bodyPr>
          <a:lstStyle/>
          <a:p>
            <a:r>
              <a:rPr lang="en-US" sz="2200">
                <a:latin typeface="Times New Roman"/>
                <a:ea typeface="SimSun"/>
                <a:cs typeface="Times New Roman"/>
              </a:rPr>
              <a:t>This traditional way of interaction with virtual environment involves the usage of controllers, which limits the user-based interaction.</a:t>
            </a:r>
            <a:endParaRPr lang="en-US" sz="2200">
              <a:ea typeface="SimSun" panose="02010600030101010101" pitchFamily="2" charset="-122"/>
            </a:endParaRPr>
          </a:p>
          <a:p>
            <a:pPr marL="0" indent="0">
              <a:buNone/>
            </a:pPr>
            <a:endParaRPr lang="en-US" sz="2200">
              <a:latin typeface="Times New Roman"/>
              <a:ea typeface="SimSun"/>
              <a:cs typeface="Times New Roman"/>
            </a:endParaRPr>
          </a:p>
          <a:p>
            <a:r>
              <a:rPr lang="en-US" sz="2200">
                <a:latin typeface="Times New Roman"/>
                <a:ea typeface="SimSun"/>
                <a:cs typeface="Times New Roman"/>
              </a:rPr>
              <a:t>With the use of Gestures, a user can effectively engage with AR/VR to have a better experience. Our project has high scope as improved computer vision methods are developed and make a new base for user-system interaction. </a:t>
            </a:r>
          </a:p>
          <a:p>
            <a:endParaRPr lang="en-US" sz="2200">
              <a:ea typeface="SimSun" panose="02010600030101010101" pitchFamily="2" charset="-122"/>
            </a:endParaRPr>
          </a:p>
          <a:p>
            <a:r>
              <a:rPr lang="en-US" sz="2200">
                <a:ea typeface="SimSun" panose="02010600030101010101" pitchFamily="2" charset="-122"/>
              </a:rPr>
              <a:t>This project aims to develop a </a:t>
            </a:r>
            <a:r>
              <a:rPr lang="en-US" sz="2200" b="1">
                <a:ea typeface="SimSun" panose="02010600030101010101" pitchFamily="2" charset="-122"/>
              </a:rPr>
              <a:t>gesture-driven object manipulation system in Unity using YOLO</a:t>
            </a:r>
            <a:r>
              <a:rPr lang="en-US" sz="2200">
                <a:ea typeface="SimSun" panose="02010600030101010101" pitchFamily="2" charset="-122"/>
              </a:rPr>
              <a:t>, leveraging deep learning-based object detection for </a:t>
            </a:r>
            <a:r>
              <a:rPr lang="en-US" sz="2200" b="1">
                <a:ea typeface="SimSun" panose="02010600030101010101" pitchFamily="2" charset="-122"/>
              </a:rPr>
              <a:t>fast and reliable gesture recognition</a:t>
            </a:r>
            <a:r>
              <a:rPr lang="en-US" sz="2200">
                <a:ea typeface="SimSun" panose="02010600030101010101" pitchFamily="2" charset="-122"/>
              </a:rPr>
              <a:t>. The system will enable real-time object control, improving </a:t>
            </a:r>
            <a:r>
              <a:rPr lang="en-US" sz="2200" b="1">
                <a:ea typeface="SimSun" panose="02010600030101010101" pitchFamily="2" charset="-122"/>
              </a:rPr>
              <a:t>interaction efficiency and user experience</a:t>
            </a:r>
            <a:r>
              <a:rPr lang="en-US" sz="2200">
                <a:ea typeface="SimSun" panose="02010600030101010101" pitchFamily="2" charset="-122"/>
              </a:rPr>
              <a:t> in 3D environments.</a:t>
            </a:r>
          </a:p>
          <a:p>
            <a:endParaRPr lang="en-US" sz="2200">
              <a:ea typeface="SimSun" panose="02010600030101010101" pitchFamily="2" charset="-122"/>
            </a:endParaRPr>
          </a:p>
        </p:txBody>
      </p:sp>
    </p:spTree>
    <p:extLst>
      <p:ext uri="{BB962C8B-B14F-4D97-AF65-F5344CB8AC3E}">
        <p14:creationId xmlns:p14="http://schemas.microsoft.com/office/powerpoint/2010/main" val="19095415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E7423E-C9F1-B2CE-2DBD-27B86A6C56FF}"/>
              </a:ext>
            </a:extLst>
          </p:cNvPr>
          <p:cNvSpPr>
            <a:spLocks noGrp="1"/>
          </p:cNvSpPr>
          <p:nvPr>
            <p:ph type="title"/>
          </p:nvPr>
        </p:nvSpPr>
        <p:spPr/>
        <p:txBody>
          <a:bodyPr/>
          <a:lstStyle/>
          <a:p>
            <a:r>
              <a:rPr lang="en-US"/>
              <a:t>Team Members</a:t>
            </a:r>
            <a:endParaRPr lang="en-IN"/>
          </a:p>
        </p:txBody>
      </p:sp>
      <p:sp>
        <p:nvSpPr>
          <p:cNvPr id="3" name="Content Placeholder 2">
            <a:extLst>
              <a:ext uri="{FF2B5EF4-FFF2-40B4-BE49-F238E27FC236}">
                <a16:creationId xmlns:a16="http://schemas.microsoft.com/office/drawing/2014/main" id="{E8DE897C-3240-1ABD-2753-1F002D2F4A6B}"/>
              </a:ext>
            </a:extLst>
          </p:cNvPr>
          <p:cNvSpPr>
            <a:spLocks noGrp="1"/>
          </p:cNvSpPr>
          <p:nvPr>
            <p:ph idx="1"/>
          </p:nvPr>
        </p:nvSpPr>
        <p:spPr>
          <a:xfrm>
            <a:off x="126522" y="1446827"/>
            <a:ext cx="11950460" cy="5101457"/>
          </a:xfrm>
        </p:spPr>
        <p:txBody>
          <a:bodyPr vert="horz" lIns="91440" tIns="45720" rIns="91440" bIns="45720" rtlCol="0" anchor="t">
            <a:normAutofit/>
          </a:bodyPr>
          <a:lstStyle/>
          <a:p>
            <a:endParaRPr lang="en-US"/>
          </a:p>
          <a:p>
            <a:r>
              <a:rPr lang="en-US">
                <a:latin typeface="Times New Roman"/>
                <a:cs typeface="Times New Roman"/>
              </a:rPr>
              <a:t>Kankipati Venkata Meghana  cb.sc.u4aie24022</a:t>
            </a:r>
          </a:p>
          <a:p>
            <a:endParaRPr lang="en-US">
              <a:latin typeface="Times New Roman"/>
              <a:cs typeface="Times New Roman"/>
            </a:endParaRPr>
          </a:p>
          <a:p>
            <a:r>
              <a:rPr lang="en-US" err="1">
                <a:latin typeface="Times New Roman"/>
                <a:cs typeface="Times New Roman"/>
              </a:rPr>
              <a:t>Kondakindi</a:t>
            </a:r>
            <a:r>
              <a:rPr lang="en-US">
                <a:latin typeface="Times New Roman"/>
                <a:cs typeface="Times New Roman"/>
              </a:rPr>
              <a:t> Supriya		cb.sc.u4aie24025</a:t>
            </a:r>
          </a:p>
          <a:p>
            <a:endParaRPr lang="en-US"/>
          </a:p>
          <a:p>
            <a:r>
              <a:rPr lang="en-US" err="1">
                <a:latin typeface="Times New Roman"/>
                <a:cs typeface="Times New Roman"/>
              </a:rPr>
              <a:t>Korumilli</a:t>
            </a:r>
            <a:r>
              <a:rPr lang="en-US">
                <a:latin typeface="Times New Roman"/>
                <a:cs typeface="Times New Roman"/>
              </a:rPr>
              <a:t> Siva Kumar		cb.sc.u4aie24027</a:t>
            </a:r>
          </a:p>
          <a:p>
            <a:endParaRPr lang="en-US"/>
          </a:p>
          <a:p>
            <a:r>
              <a:rPr lang="en-US">
                <a:latin typeface="Times New Roman"/>
                <a:cs typeface="Times New Roman"/>
              </a:rPr>
              <a:t>M Mahendra		   cb.sc.u4aie24033</a:t>
            </a:r>
          </a:p>
          <a:p>
            <a:endParaRPr lang="en-US"/>
          </a:p>
          <a:p>
            <a:pPr marL="0" indent="0" algn="r">
              <a:buNone/>
            </a:pPr>
            <a:endParaRPr lang="en-US" sz="4800">
              <a:latin typeface="Times New Roman"/>
              <a:cs typeface="Times New Roman"/>
            </a:endParaRPr>
          </a:p>
        </p:txBody>
      </p:sp>
    </p:spTree>
    <p:extLst>
      <p:ext uri="{BB962C8B-B14F-4D97-AF65-F5344CB8AC3E}">
        <p14:creationId xmlns:p14="http://schemas.microsoft.com/office/powerpoint/2010/main" val="36002181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BD1C00-67B2-7C7D-A1E3-EACD822CEB8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A13FBCB-DC90-4732-B483-880ED143F7AA}"/>
              </a:ext>
            </a:extLst>
          </p:cNvPr>
          <p:cNvSpPr>
            <a:spLocks noGrp="1"/>
          </p:cNvSpPr>
          <p:nvPr>
            <p:ph type="title"/>
          </p:nvPr>
        </p:nvSpPr>
        <p:spPr/>
        <p:txBody>
          <a:bodyPr/>
          <a:lstStyle/>
          <a:p>
            <a:r>
              <a:rPr lang="en-US">
                <a:latin typeface="Times New Roman"/>
                <a:cs typeface="Times New Roman"/>
              </a:rPr>
              <a:t>Methodology</a:t>
            </a:r>
            <a:endParaRPr lang="en-US"/>
          </a:p>
        </p:txBody>
      </p:sp>
      <p:sp>
        <p:nvSpPr>
          <p:cNvPr id="3" name="Content Placeholder 2">
            <a:extLst>
              <a:ext uri="{FF2B5EF4-FFF2-40B4-BE49-F238E27FC236}">
                <a16:creationId xmlns:a16="http://schemas.microsoft.com/office/drawing/2014/main" id="{973DF458-BA0D-599C-E93C-65926A34F8E4}"/>
              </a:ext>
            </a:extLst>
          </p:cNvPr>
          <p:cNvSpPr>
            <a:spLocks noGrp="1"/>
          </p:cNvSpPr>
          <p:nvPr>
            <p:ph idx="1"/>
          </p:nvPr>
        </p:nvSpPr>
        <p:spPr>
          <a:xfrm>
            <a:off x="366603" y="1717012"/>
            <a:ext cx="11485889" cy="4661533"/>
          </a:xfrm>
        </p:spPr>
        <p:txBody>
          <a:bodyPr vert="horz" lIns="91440" tIns="45720" rIns="91440" bIns="45720" rtlCol="0" anchor="t">
            <a:normAutofit/>
          </a:bodyPr>
          <a:lstStyle/>
          <a:p>
            <a:r>
              <a:rPr lang="en-US" sz="2200">
                <a:latin typeface="Times New Roman"/>
                <a:ea typeface="SimSun"/>
                <a:cs typeface="Times New Roman"/>
              </a:rPr>
              <a:t>Stream in </a:t>
            </a:r>
            <a:r>
              <a:rPr lang="en-US" sz="2200" b="1">
                <a:latin typeface="Times New Roman"/>
                <a:ea typeface="SimSun"/>
                <a:cs typeface="Times New Roman"/>
              </a:rPr>
              <a:t>webcam </a:t>
            </a:r>
            <a:r>
              <a:rPr lang="en-US" sz="2200">
                <a:latin typeface="Times New Roman"/>
                <a:ea typeface="SimSun"/>
                <a:cs typeface="Times New Roman"/>
              </a:rPr>
              <a:t>input in real time, convert it into frames using </a:t>
            </a:r>
            <a:r>
              <a:rPr lang="en-US" sz="2200" b="1">
                <a:latin typeface="Times New Roman"/>
                <a:ea typeface="SimSun"/>
                <a:cs typeface="Times New Roman"/>
              </a:rPr>
              <a:t>OpenCV</a:t>
            </a:r>
            <a:r>
              <a:rPr lang="en-US" sz="2200">
                <a:latin typeface="Times New Roman"/>
                <a:ea typeface="SimSun"/>
                <a:cs typeface="Times New Roman"/>
              </a:rPr>
              <a:t>.</a:t>
            </a:r>
          </a:p>
          <a:p>
            <a:r>
              <a:rPr lang="en-US" sz="2200">
                <a:latin typeface="Times New Roman"/>
                <a:ea typeface="SimSun"/>
                <a:cs typeface="Times New Roman"/>
              </a:rPr>
              <a:t>Send the </a:t>
            </a:r>
            <a:r>
              <a:rPr lang="en-US" sz="2200" b="1">
                <a:latin typeface="Times New Roman"/>
                <a:ea typeface="SimSun"/>
                <a:cs typeface="Times New Roman"/>
              </a:rPr>
              <a:t>frames </a:t>
            </a:r>
            <a:r>
              <a:rPr lang="en-US" sz="2200">
                <a:latin typeface="Times New Roman"/>
                <a:ea typeface="SimSun"/>
                <a:cs typeface="Times New Roman"/>
              </a:rPr>
              <a:t>continuously to the </a:t>
            </a:r>
            <a:r>
              <a:rPr lang="en-US" sz="2200" b="1">
                <a:latin typeface="Times New Roman"/>
                <a:ea typeface="SimSun"/>
                <a:cs typeface="Times New Roman"/>
              </a:rPr>
              <a:t>YOLO </a:t>
            </a:r>
            <a:r>
              <a:rPr lang="en-US" sz="2200">
                <a:latin typeface="Times New Roman"/>
                <a:ea typeface="SimSun"/>
                <a:cs typeface="Times New Roman"/>
              </a:rPr>
              <a:t>model, which will detect an object(if present) and store it in a </a:t>
            </a:r>
            <a:r>
              <a:rPr lang="en-US" sz="2200" b="1">
                <a:latin typeface="Times New Roman"/>
                <a:ea typeface="SimSun"/>
                <a:cs typeface="Times New Roman"/>
              </a:rPr>
              <a:t>variable </a:t>
            </a:r>
            <a:r>
              <a:rPr lang="en-US" sz="2200">
                <a:latin typeface="Times New Roman"/>
                <a:ea typeface="SimSun"/>
                <a:cs typeface="Times New Roman"/>
              </a:rPr>
              <a:t>within python.</a:t>
            </a:r>
          </a:p>
          <a:p>
            <a:r>
              <a:rPr lang="en-US" sz="2200">
                <a:latin typeface="Times New Roman"/>
                <a:ea typeface="SimSun"/>
                <a:cs typeface="Times New Roman"/>
              </a:rPr>
              <a:t>Using UDP/TCP </a:t>
            </a:r>
            <a:r>
              <a:rPr lang="en-US" sz="2200" b="1">
                <a:latin typeface="Times New Roman"/>
                <a:ea typeface="SimSun"/>
                <a:cs typeface="Times New Roman"/>
              </a:rPr>
              <a:t>sockets</a:t>
            </a:r>
            <a:r>
              <a:rPr lang="en-US" sz="2200">
                <a:latin typeface="Times New Roman"/>
                <a:ea typeface="SimSun"/>
                <a:cs typeface="Times New Roman"/>
              </a:rPr>
              <a:t>(used for smaller data), continually sync the variable data to Unity. This method is better than the ROS(better for hardware integrations) or </a:t>
            </a:r>
            <a:r>
              <a:rPr lang="en-US" sz="2200" err="1">
                <a:latin typeface="Times New Roman"/>
                <a:ea typeface="SimSun"/>
                <a:cs typeface="Times New Roman"/>
              </a:rPr>
              <a:t>Websockets</a:t>
            </a:r>
            <a:r>
              <a:rPr lang="en-US" sz="2200">
                <a:latin typeface="Times New Roman"/>
                <a:ea typeface="SimSun"/>
                <a:cs typeface="Times New Roman"/>
              </a:rPr>
              <a:t>(used in webpages), as the data synced is very small, having low latency.</a:t>
            </a:r>
          </a:p>
          <a:p>
            <a:r>
              <a:rPr lang="en-US" sz="2200">
                <a:latin typeface="Times New Roman"/>
                <a:ea typeface="SimSun"/>
                <a:cs typeface="Times New Roman"/>
              </a:rPr>
              <a:t>The data is received in </a:t>
            </a:r>
            <a:r>
              <a:rPr lang="en-US" sz="2200" b="1">
                <a:latin typeface="Times New Roman"/>
                <a:ea typeface="SimSun"/>
                <a:cs typeface="Times New Roman"/>
              </a:rPr>
              <a:t>Unity</a:t>
            </a:r>
            <a:r>
              <a:rPr lang="en-US" sz="2200">
                <a:latin typeface="Times New Roman"/>
                <a:ea typeface="SimSun"/>
                <a:cs typeface="Times New Roman"/>
              </a:rPr>
              <a:t>, and by scripting in</a:t>
            </a:r>
            <a:r>
              <a:rPr lang="en-US" sz="2200" b="1">
                <a:latin typeface="Times New Roman"/>
                <a:ea typeface="SimSun"/>
                <a:cs typeface="Times New Roman"/>
              </a:rPr>
              <a:t> C#</a:t>
            </a:r>
            <a:r>
              <a:rPr lang="en-US" sz="2200">
                <a:latin typeface="Times New Roman"/>
                <a:ea typeface="SimSun"/>
                <a:cs typeface="Times New Roman"/>
              </a:rPr>
              <a:t>, we make the object previously imported into unity, to move according to the content/gesture detected in the variable synced.</a:t>
            </a:r>
          </a:p>
          <a:p>
            <a:endParaRPr lang="en-US" sz="2200">
              <a:ea typeface="SimSun" panose="02010600030101010101" pitchFamily="2" charset="-122"/>
            </a:endParaRPr>
          </a:p>
        </p:txBody>
      </p:sp>
      <p:pic>
        <p:nvPicPr>
          <p:cNvPr id="5" name="Picture 4" descr="How to Write a Strategic Plan">
            <a:extLst>
              <a:ext uri="{FF2B5EF4-FFF2-40B4-BE49-F238E27FC236}">
                <a16:creationId xmlns:a16="http://schemas.microsoft.com/office/drawing/2014/main" id="{3C1E3D69-CBE1-CE5E-F807-C49FAB843840}"/>
              </a:ext>
            </a:extLst>
          </p:cNvPr>
          <p:cNvPicPr>
            <a:picLocks noChangeAspect="1"/>
          </p:cNvPicPr>
          <p:nvPr/>
        </p:nvPicPr>
        <p:blipFill>
          <a:blip r:embed="rId2"/>
          <a:stretch>
            <a:fillRect/>
          </a:stretch>
        </p:blipFill>
        <p:spPr>
          <a:xfrm>
            <a:off x="4119282" y="5050375"/>
            <a:ext cx="2743200" cy="2046427"/>
          </a:xfrm>
          <a:prstGeom prst="rect">
            <a:avLst/>
          </a:prstGeom>
        </p:spPr>
      </p:pic>
    </p:spTree>
    <p:extLst>
      <p:ext uri="{BB962C8B-B14F-4D97-AF65-F5344CB8AC3E}">
        <p14:creationId xmlns:p14="http://schemas.microsoft.com/office/powerpoint/2010/main" val="13584748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EF7916-536A-0ADD-A2B2-684728EBD8F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D07901F-C791-522A-407F-28E4A0DD8C93}"/>
              </a:ext>
            </a:extLst>
          </p:cNvPr>
          <p:cNvSpPr>
            <a:spLocks noGrp="1"/>
          </p:cNvSpPr>
          <p:nvPr>
            <p:ph type="title"/>
          </p:nvPr>
        </p:nvSpPr>
        <p:spPr/>
        <p:txBody>
          <a:bodyPr/>
          <a:lstStyle/>
          <a:p>
            <a:r>
              <a:rPr lang="en-US">
                <a:latin typeface="Times New Roman"/>
                <a:cs typeface="Times New Roman"/>
              </a:rPr>
              <a:t>Dataset</a:t>
            </a:r>
            <a:endParaRPr lang="en-US"/>
          </a:p>
        </p:txBody>
      </p:sp>
      <p:sp>
        <p:nvSpPr>
          <p:cNvPr id="3" name="Content Placeholder 2">
            <a:extLst>
              <a:ext uri="{FF2B5EF4-FFF2-40B4-BE49-F238E27FC236}">
                <a16:creationId xmlns:a16="http://schemas.microsoft.com/office/drawing/2014/main" id="{6AAFC733-378E-52BA-8221-13D053E88369}"/>
              </a:ext>
            </a:extLst>
          </p:cNvPr>
          <p:cNvSpPr>
            <a:spLocks noGrp="1"/>
          </p:cNvSpPr>
          <p:nvPr>
            <p:ph idx="1"/>
          </p:nvPr>
        </p:nvSpPr>
        <p:spPr>
          <a:xfrm>
            <a:off x="243339" y="1717012"/>
            <a:ext cx="11833269" cy="4661533"/>
          </a:xfrm>
        </p:spPr>
        <p:txBody>
          <a:bodyPr vert="horz" lIns="91440" tIns="45720" rIns="91440" bIns="45720" rtlCol="0" anchor="t">
            <a:normAutofit/>
          </a:bodyPr>
          <a:lstStyle/>
          <a:p>
            <a:r>
              <a:rPr lang="en-US" sz="2200">
                <a:latin typeface="Times New Roman"/>
                <a:ea typeface="SimSun"/>
                <a:cs typeface="Times New Roman"/>
              </a:rPr>
              <a:t>We're trying to use a custom dataset of fists and palms of different people, to train the pre trained YOLOv5 model, so that it detects a fist and a palm with reasonable accuracy. </a:t>
            </a:r>
          </a:p>
          <a:p>
            <a:endParaRPr lang="en-US" sz="2200">
              <a:latin typeface="Times New Roman"/>
              <a:ea typeface="SimSun"/>
              <a:cs typeface="Times New Roman"/>
            </a:endParaRPr>
          </a:p>
          <a:p>
            <a:r>
              <a:rPr lang="en-US" sz="2200">
                <a:latin typeface="Times New Roman"/>
                <a:ea typeface="SimSun"/>
                <a:cs typeface="Times New Roman"/>
              </a:rPr>
              <a:t>To prepare the dataset, we're using </a:t>
            </a:r>
            <a:r>
              <a:rPr lang="en-US" sz="2200" err="1">
                <a:latin typeface="Times New Roman"/>
                <a:ea typeface="SimSun"/>
                <a:cs typeface="Times New Roman"/>
              </a:rPr>
              <a:t>Roboflow</a:t>
            </a:r>
            <a:r>
              <a:rPr lang="en-US" sz="2200">
                <a:latin typeface="Times New Roman"/>
                <a:ea typeface="SimSun"/>
                <a:cs typeface="Times New Roman"/>
              </a:rPr>
              <a:t>, a website which can continually take pictures and auto annotate some of them. Then we adjust the bounding boxes for the train dataset, and save it.</a:t>
            </a:r>
          </a:p>
          <a:p>
            <a:endParaRPr lang="en-US" sz="2200">
              <a:latin typeface="Times New Roman"/>
              <a:ea typeface="SimSun"/>
              <a:cs typeface="Times New Roman"/>
            </a:endParaRPr>
          </a:p>
          <a:p>
            <a:r>
              <a:rPr lang="en-US" sz="2200">
                <a:latin typeface="Times New Roman"/>
                <a:ea typeface="SimSun"/>
                <a:cs typeface="Times New Roman"/>
              </a:rPr>
              <a:t>We're aiming for around 150-300 images per class, and will try experimenting with the parameters of  YOLO in case the gestures aren't detected accurately.</a:t>
            </a:r>
          </a:p>
          <a:p>
            <a:endParaRPr lang="en-US" sz="2200">
              <a:ea typeface="SimSun" panose="02010600030101010101" pitchFamily="2" charset="-122"/>
            </a:endParaRPr>
          </a:p>
        </p:txBody>
      </p:sp>
      <p:pic>
        <p:nvPicPr>
          <p:cNvPr id="4" name="Picture 3" descr="A hand with lines and points&#10;&#10;AI-generated content may be incorrect.">
            <a:extLst>
              <a:ext uri="{FF2B5EF4-FFF2-40B4-BE49-F238E27FC236}">
                <a16:creationId xmlns:a16="http://schemas.microsoft.com/office/drawing/2014/main" id="{799108AB-EDF3-D593-C398-CB9C4DC313CA}"/>
              </a:ext>
            </a:extLst>
          </p:cNvPr>
          <p:cNvPicPr>
            <a:picLocks noChangeAspect="1"/>
          </p:cNvPicPr>
          <p:nvPr/>
        </p:nvPicPr>
        <p:blipFill>
          <a:blip r:embed="rId2"/>
          <a:stretch>
            <a:fillRect/>
          </a:stretch>
        </p:blipFill>
        <p:spPr>
          <a:xfrm>
            <a:off x="5284134" y="4690224"/>
            <a:ext cx="2324100" cy="2095500"/>
          </a:xfrm>
          <a:prstGeom prst="rect">
            <a:avLst/>
          </a:prstGeom>
        </p:spPr>
      </p:pic>
      <p:pic>
        <p:nvPicPr>
          <p:cNvPr id="6" name="Picture 5" descr="A hand with a fist in the middle&#10;&#10;AI-generated content may be incorrect.">
            <a:extLst>
              <a:ext uri="{FF2B5EF4-FFF2-40B4-BE49-F238E27FC236}">
                <a16:creationId xmlns:a16="http://schemas.microsoft.com/office/drawing/2014/main" id="{A6D37A5A-3403-2C82-F272-335B61ABBB0B}"/>
              </a:ext>
            </a:extLst>
          </p:cNvPr>
          <p:cNvPicPr>
            <a:picLocks noChangeAspect="1"/>
          </p:cNvPicPr>
          <p:nvPr/>
        </p:nvPicPr>
        <p:blipFill>
          <a:blip r:embed="rId3"/>
          <a:stretch>
            <a:fillRect/>
          </a:stretch>
        </p:blipFill>
        <p:spPr>
          <a:xfrm>
            <a:off x="1862977" y="4877361"/>
            <a:ext cx="1826558" cy="1703855"/>
          </a:xfrm>
          <a:prstGeom prst="rect">
            <a:avLst/>
          </a:prstGeom>
        </p:spPr>
      </p:pic>
      <p:pic>
        <p:nvPicPr>
          <p:cNvPr id="7" name="Picture 6" descr="Real-Time Hand Gesture Detection and Recognition Using Bag-of-Features and  Support Vector Machine Techniques">
            <a:extLst>
              <a:ext uri="{FF2B5EF4-FFF2-40B4-BE49-F238E27FC236}">
                <a16:creationId xmlns:a16="http://schemas.microsoft.com/office/drawing/2014/main" id="{8E7BDAB6-0E1E-2975-D76A-6639B7B54EBF}"/>
              </a:ext>
            </a:extLst>
          </p:cNvPr>
          <p:cNvPicPr>
            <a:picLocks noChangeAspect="1"/>
          </p:cNvPicPr>
          <p:nvPr/>
        </p:nvPicPr>
        <p:blipFill>
          <a:blip r:embed="rId4"/>
          <a:stretch>
            <a:fillRect/>
          </a:stretch>
        </p:blipFill>
        <p:spPr>
          <a:xfrm>
            <a:off x="8960603" y="4686309"/>
            <a:ext cx="2743199" cy="1514939"/>
          </a:xfrm>
          <a:prstGeom prst="rect">
            <a:avLst/>
          </a:prstGeom>
        </p:spPr>
      </p:pic>
    </p:spTree>
    <p:extLst>
      <p:ext uri="{BB962C8B-B14F-4D97-AF65-F5344CB8AC3E}">
        <p14:creationId xmlns:p14="http://schemas.microsoft.com/office/powerpoint/2010/main" val="35997551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9F733B-2506-8E8F-A627-1EDE97F9393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8B71AD7-E22C-2F0A-AE8C-D525BA49EF1D}"/>
              </a:ext>
            </a:extLst>
          </p:cNvPr>
          <p:cNvSpPr>
            <a:spLocks noGrp="1"/>
          </p:cNvSpPr>
          <p:nvPr>
            <p:ph type="title"/>
          </p:nvPr>
        </p:nvSpPr>
        <p:spPr/>
        <p:txBody>
          <a:bodyPr/>
          <a:lstStyle/>
          <a:p>
            <a:r>
              <a:rPr lang="en-US">
                <a:latin typeface="Times New Roman"/>
                <a:cs typeface="Times New Roman"/>
              </a:rPr>
              <a:t>Progress</a:t>
            </a:r>
            <a:endParaRPr lang="en-US"/>
          </a:p>
        </p:txBody>
      </p:sp>
      <p:sp>
        <p:nvSpPr>
          <p:cNvPr id="3" name="Content Placeholder 2">
            <a:extLst>
              <a:ext uri="{FF2B5EF4-FFF2-40B4-BE49-F238E27FC236}">
                <a16:creationId xmlns:a16="http://schemas.microsoft.com/office/drawing/2014/main" id="{CC20B4DF-FD11-03DB-25FF-9763F5CE5708}"/>
              </a:ext>
            </a:extLst>
          </p:cNvPr>
          <p:cNvSpPr>
            <a:spLocks noGrp="1"/>
          </p:cNvSpPr>
          <p:nvPr>
            <p:ph idx="1"/>
          </p:nvPr>
        </p:nvSpPr>
        <p:spPr>
          <a:xfrm>
            <a:off x="366603" y="1717012"/>
            <a:ext cx="11485889" cy="4661533"/>
          </a:xfrm>
        </p:spPr>
        <p:txBody>
          <a:bodyPr vert="horz" lIns="91440" tIns="45720" rIns="91440" bIns="45720" rtlCol="0" anchor="t">
            <a:normAutofit/>
          </a:bodyPr>
          <a:lstStyle/>
          <a:p>
            <a:r>
              <a:rPr lang="en-US" sz="2400">
                <a:latin typeface="Times New Roman"/>
                <a:ea typeface="SimSun"/>
                <a:cs typeface="Times New Roman"/>
              </a:rPr>
              <a:t>So far, we've tried creating a sample dataset of 20-30 images and annotating it.</a:t>
            </a:r>
          </a:p>
          <a:p>
            <a:endParaRPr lang="en-US" sz="2400">
              <a:latin typeface="Times New Roman"/>
              <a:ea typeface="SimSun"/>
              <a:cs typeface="Times New Roman"/>
            </a:endParaRPr>
          </a:p>
          <a:p>
            <a:r>
              <a:rPr lang="en-US" sz="2400">
                <a:latin typeface="Times New Roman"/>
                <a:ea typeface="SimSun"/>
                <a:cs typeface="Times New Roman"/>
              </a:rPr>
              <a:t>We've set up OpenCV, </a:t>
            </a:r>
            <a:r>
              <a:rPr lang="en-US" sz="2400" err="1">
                <a:latin typeface="Times New Roman"/>
                <a:ea typeface="SimSun"/>
                <a:cs typeface="Times New Roman"/>
              </a:rPr>
              <a:t>ultralytics</a:t>
            </a:r>
            <a:r>
              <a:rPr lang="en-US" sz="2400">
                <a:latin typeface="Times New Roman"/>
                <a:ea typeface="SimSun"/>
                <a:cs typeface="Times New Roman"/>
              </a:rPr>
              <a:t> and CUDA (for GPU acceleration )</a:t>
            </a:r>
          </a:p>
          <a:p>
            <a:endParaRPr lang="en-US" sz="2400">
              <a:latin typeface="Times New Roman"/>
              <a:ea typeface="SimSun"/>
              <a:cs typeface="Times New Roman"/>
            </a:endParaRPr>
          </a:p>
          <a:p>
            <a:r>
              <a:rPr lang="en-US" sz="2400">
                <a:latin typeface="Times New Roman"/>
                <a:ea typeface="SimSun"/>
                <a:cs typeface="Times New Roman"/>
              </a:rPr>
              <a:t>We've set up YOLOv5 on our system, and tried verifying its capability by trying out different pictures from its pretrained classes. It could predict cars correctly</a:t>
            </a:r>
          </a:p>
          <a:p>
            <a:endParaRPr lang="en-US" sz="2400">
              <a:latin typeface="Times New Roman"/>
              <a:ea typeface="SimSun"/>
              <a:cs typeface="Times New Roman"/>
            </a:endParaRPr>
          </a:p>
          <a:p>
            <a:r>
              <a:rPr lang="en-US" sz="2400">
                <a:latin typeface="Times New Roman"/>
                <a:ea typeface="SimSun"/>
                <a:cs typeface="Times New Roman"/>
              </a:rPr>
              <a:t>We've also set up Unity on our system, and tried tinkering with it. We tried scripting on a sphere, but did not really implement any if-else conditions or while loop, that we'd need for our project.</a:t>
            </a:r>
          </a:p>
          <a:p>
            <a:endParaRPr lang="en-US" sz="2400">
              <a:ea typeface="SimSun" panose="02010600030101010101" pitchFamily="2" charset="-122"/>
            </a:endParaRPr>
          </a:p>
        </p:txBody>
      </p:sp>
    </p:spTree>
    <p:extLst>
      <p:ext uri="{BB962C8B-B14F-4D97-AF65-F5344CB8AC3E}">
        <p14:creationId xmlns:p14="http://schemas.microsoft.com/office/powerpoint/2010/main" val="17109177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2CFC5B-CE22-50A9-E6D3-1F96FC54A6F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F50FF91-B74E-38EB-F0D1-A8434F806003}"/>
              </a:ext>
            </a:extLst>
          </p:cNvPr>
          <p:cNvSpPr>
            <a:spLocks noGrp="1"/>
          </p:cNvSpPr>
          <p:nvPr>
            <p:ph type="title"/>
          </p:nvPr>
        </p:nvSpPr>
        <p:spPr/>
        <p:txBody>
          <a:bodyPr/>
          <a:lstStyle/>
          <a:p>
            <a:r>
              <a:rPr lang="en-US">
                <a:latin typeface="Times New Roman"/>
                <a:cs typeface="Times New Roman"/>
              </a:rPr>
              <a:t>Final Aim, Challenges</a:t>
            </a:r>
            <a:endParaRPr lang="en-US"/>
          </a:p>
        </p:txBody>
      </p:sp>
      <p:sp>
        <p:nvSpPr>
          <p:cNvPr id="3" name="Content Placeholder 2">
            <a:extLst>
              <a:ext uri="{FF2B5EF4-FFF2-40B4-BE49-F238E27FC236}">
                <a16:creationId xmlns:a16="http://schemas.microsoft.com/office/drawing/2014/main" id="{1D5CE66E-12B0-B0C2-4A4C-03FC3F528F7F}"/>
              </a:ext>
            </a:extLst>
          </p:cNvPr>
          <p:cNvSpPr>
            <a:spLocks noGrp="1"/>
          </p:cNvSpPr>
          <p:nvPr>
            <p:ph idx="1"/>
          </p:nvPr>
        </p:nvSpPr>
        <p:spPr>
          <a:xfrm>
            <a:off x="356763" y="1608233"/>
            <a:ext cx="11485889" cy="4964379"/>
          </a:xfrm>
        </p:spPr>
        <p:txBody>
          <a:bodyPr vert="horz" lIns="91440" tIns="45720" rIns="91440" bIns="45720" rtlCol="0" anchor="t">
            <a:normAutofit/>
          </a:bodyPr>
          <a:lstStyle/>
          <a:p>
            <a:r>
              <a:rPr lang="en-US" sz="2000">
                <a:latin typeface="Times New Roman"/>
                <a:ea typeface="SimSun"/>
                <a:cs typeface="Times New Roman"/>
              </a:rPr>
              <a:t>By the end of the semester, we plan to have a working prototype, of the whole pipeline.</a:t>
            </a:r>
          </a:p>
          <a:p>
            <a:endParaRPr lang="en-US" sz="2000">
              <a:ea typeface="SimSun" panose="02010600030101010101" pitchFamily="2" charset="-122"/>
            </a:endParaRPr>
          </a:p>
          <a:p>
            <a:r>
              <a:rPr lang="en-US" sz="2000" b="1">
                <a:latin typeface="Times New Roman"/>
                <a:ea typeface="SimSun"/>
                <a:cs typeface="Times New Roman"/>
              </a:rPr>
              <a:t>Challenges</a:t>
            </a:r>
            <a:r>
              <a:rPr lang="en-US" sz="2000">
                <a:latin typeface="Times New Roman"/>
                <a:ea typeface="SimSun"/>
                <a:cs typeface="Times New Roman"/>
              </a:rPr>
              <a:t>:</a:t>
            </a:r>
          </a:p>
          <a:p>
            <a:r>
              <a:rPr lang="en-US" sz="2000" b="1">
                <a:latin typeface="Times New Roman"/>
                <a:ea typeface="SimSun"/>
                <a:cs typeface="Times New Roman"/>
              </a:rPr>
              <a:t>Resources </a:t>
            </a:r>
            <a:r>
              <a:rPr lang="en-US" sz="2000">
                <a:latin typeface="Times New Roman"/>
                <a:ea typeface="SimSun"/>
                <a:cs typeface="Times New Roman"/>
              </a:rPr>
              <a:t>usage, managing the software (especially Unity and YOLO) with our current system </a:t>
            </a:r>
            <a:r>
              <a:rPr lang="en-US" sz="2000" b="1">
                <a:latin typeface="Times New Roman"/>
                <a:ea typeface="SimSun"/>
                <a:cs typeface="Times New Roman"/>
              </a:rPr>
              <a:t>hardware</a:t>
            </a:r>
            <a:r>
              <a:rPr lang="en-US" sz="2000">
                <a:latin typeface="Times New Roman"/>
                <a:ea typeface="SimSun"/>
                <a:cs typeface="Times New Roman"/>
              </a:rPr>
              <a:t> (an entry-level GPU), probably having to use Google Colab if needed would be a potential challenge.</a:t>
            </a:r>
            <a:endParaRPr lang="en-US" sz="2000">
              <a:ea typeface="SimSun" panose="02010600030101010101" pitchFamily="2" charset="-122"/>
            </a:endParaRPr>
          </a:p>
          <a:p>
            <a:pPr marL="0" indent="0">
              <a:buNone/>
            </a:pPr>
            <a:endParaRPr lang="en-US" sz="2000">
              <a:latin typeface="Times New Roman"/>
              <a:ea typeface="SimSun"/>
              <a:cs typeface="Times New Roman"/>
            </a:endParaRPr>
          </a:p>
          <a:p>
            <a:r>
              <a:rPr lang="en-US" sz="2000">
                <a:latin typeface="Times New Roman"/>
                <a:ea typeface="SimSun"/>
                <a:cs typeface="Times New Roman"/>
              </a:rPr>
              <a:t>Achieving it in </a:t>
            </a:r>
            <a:r>
              <a:rPr lang="en-US" sz="2000" b="1">
                <a:latin typeface="Times New Roman"/>
                <a:ea typeface="SimSun"/>
                <a:cs typeface="Times New Roman"/>
              </a:rPr>
              <a:t>real time</a:t>
            </a:r>
            <a:r>
              <a:rPr lang="en-US" sz="2000">
                <a:latin typeface="Times New Roman"/>
                <a:ea typeface="SimSun"/>
                <a:cs typeface="Times New Roman"/>
              </a:rPr>
              <a:t> without much lag, would be another, very likely problem. Especially since we're using a variant of YOLO, the YOLOv5, on a lower-end GPU. If it significantly lags, we'd try using UDP instead, and try using YOLOv3. </a:t>
            </a:r>
            <a:endParaRPr lang="en-US" sz="2000">
              <a:ea typeface="SimSun" panose="02010600030101010101" pitchFamily="2" charset="-122"/>
            </a:endParaRPr>
          </a:p>
          <a:p>
            <a:endParaRPr lang="en-US" sz="2000">
              <a:latin typeface="Times New Roman"/>
              <a:ea typeface="SimSun"/>
              <a:cs typeface="Times New Roman"/>
            </a:endParaRPr>
          </a:p>
          <a:p>
            <a:r>
              <a:rPr lang="en-US" sz="2000">
                <a:latin typeface="Times New Roman"/>
                <a:ea typeface="SimSun"/>
                <a:cs typeface="Times New Roman"/>
              </a:rPr>
              <a:t>Using a </a:t>
            </a:r>
            <a:r>
              <a:rPr lang="en-US" sz="2000" b="1">
                <a:latin typeface="Times New Roman"/>
                <a:ea typeface="SimSun"/>
                <a:cs typeface="Times New Roman"/>
              </a:rPr>
              <a:t>custom dataset</a:t>
            </a:r>
            <a:r>
              <a:rPr lang="en-US" sz="2000">
                <a:latin typeface="Times New Roman"/>
                <a:ea typeface="SimSun"/>
                <a:cs typeface="Times New Roman"/>
              </a:rPr>
              <a:t> might cause inaccuracy as we would have lesser images. The YOLO variants are trained with the COCO dataset, with millions of images. We can try increasing dataset size or changing some parameters (like learning rate and confidence thresholds) to improve accuracy. We can also try with untrained YOLO model and train it with only our custom dataset.</a:t>
            </a:r>
            <a:endParaRPr lang="en-US" sz="2000">
              <a:ea typeface="SimSun" panose="02010600030101010101" pitchFamily="2" charset="-122"/>
            </a:endParaRPr>
          </a:p>
        </p:txBody>
      </p:sp>
      <p:pic>
        <p:nvPicPr>
          <p:cNvPr id="4" name="Picture 3" descr="Questions GIFs - Get the best gif on GIFER">
            <a:extLst>
              <a:ext uri="{FF2B5EF4-FFF2-40B4-BE49-F238E27FC236}">
                <a16:creationId xmlns:a16="http://schemas.microsoft.com/office/drawing/2014/main" id="{DB2FD670-A241-0F37-6E29-ADED56D72A2F}"/>
              </a:ext>
            </a:extLst>
          </p:cNvPr>
          <p:cNvPicPr>
            <a:picLocks noChangeAspect="1"/>
          </p:cNvPicPr>
          <p:nvPr/>
        </p:nvPicPr>
        <p:blipFill>
          <a:blip r:embed="rId2"/>
          <a:stretch>
            <a:fillRect/>
          </a:stretch>
        </p:blipFill>
        <p:spPr>
          <a:xfrm>
            <a:off x="10296412" y="71718"/>
            <a:ext cx="1785323" cy="3072654"/>
          </a:xfrm>
          <a:prstGeom prst="rect">
            <a:avLst/>
          </a:prstGeom>
        </p:spPr>
      </p:pic>
    </p:spTree>
    <p:extLst>
      <p:ext uri="{BB962C8B-B14F-4D97-AF65-F5344CB8AC3E}">
        <p14:creationId xmlns:p14="http://schemas.microsoft.com/office/powerpoint/2010/main" val="19567763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79DB75-8946-1E89-B459-104064BCD3C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BCA9698-CD9B-C4F8-A519-E0E8B0C4D37A}"/>
              </a:ext>
            </a:extLst>
          </p:cNvPr>
          <p:cNvSpPr>
            <a:spLocks noGrp="1"/>
          </p:cNvSpPr>
          <p:nvPr>
            <p:ph type="title"/>
          </p:nvPr>
        </p:nvSpPr>
        <p:spPr/>
        <p:txBody>
          <a:bodyPr/>
          <a:lstStyle/>
          <a:p>
            <a:r>
              <a:rPr lang="en-US">
                <a:latin typeface="Times New Roman"/>
                <a:cs typeface="Times New Roman"/>
              </a:rPr>
              <a:t>Timeline </a:t>
            </a:r>
            <a:endParaRPr lang="en-US"/>
          </a:p>
        </p:txBody>
      </p:sp>
      <p:sp>
        <p:nvSpPr>
          <p:cNvPr id="3" name="Content Placeholder 2">
            <a:extLst>
              <a:ext uri="{FF2B5EF4-FFF2-40B4-BE49-F238E27FC236}">
                <a16:creationId xmlns:a16="http://schemas.microsoft.com/office/drawing/2014/main" id="{67CA0459-20D0-3A1A-C7DB-116D1C6F4171}"/>
              </a:ext>
            </a:extLst>
          </p:cNvPr>
          <p:cNvSpPr>
            <a:spLocks noGrp="1"/>
          </p:cNvSpPr>
          <p:nvPr>
            <p:ph idx="1"/>
          </p:nvPr>
        </p:nvSpPr>
        <p:spPr>
          <a:xfrm>
            <a:off x="366603" y="1717012"/>
            <a:ext cx="11485889" cy="4661533"/>
          </a:xfrm>
        </p:spPr>
        <p:txBody>
          <a:bodyPr vert="horz" lIns="91440" tIns="45720" rIns="91440" bIns="45720" rtlCol="0" anchor="t">
            <a:normAutofit lnSpcReduction="10000"/>
          </a:bodyPr>
          <a:lstStyle/>
          <a:p>
            <a:r>
              <a:rPr lang="en-US" sz="2000">
                <a:latin typeface="Times New Roman"/>
                <a:ea typeface="SimSun"/>
                <a:cs typeface="Times New Roman"/>
              </a:rPr>
              <a:t>1 week- setting up TCP, UDP, preparing custom dataset</a:t>
            </a:r>
          </a:p>
          <a:p>
            <a:r>
              <a:rPr lang="en-US" sz="2000">
                <a:latin typeface="Times New Roman"/>
                <a:ea typeface="SimSun"/>
                <a:cs typeface="Times New Roman"/>
              </a:rPr>
              <a:t>1 week- Streaming in webcam input as frames to YOLO and checking for object detection</a:t>
            </a:r>
            <a:endParaRPr lang="en-US" sz="2000">
              <a:ea typeface="SimSun" panose="02010600030101010101" pitchFamily="2" charset="-122"/>
            </a:endParaRPr>
          </a:p>
          <a:p>
            <a:r>
              <a:rPr lang="en-US" sz="2000">
                <a:latin typeface="Times New Roman"/>
                <a:ea typeface="SimSun"/>
                <a:cs typeface="Times New Roman"/>
              </a:rPr>
              <a:t>1 week- training YOLO with custom dataset and testing to ensure it detects gestures.</a:t>
            </a:r>
            <a:endParaRPr lang="en-US" sz="2000">
              <a:ea typeface="SimSun" panose="02010600030101010101" pitchFamily="2" charset="-122"/>
            </a:endParaRPr>
          </a:p>
          <a:p>
            <a:r>
              <a:rPr lang="en-US" sz="2000">
                <a:latin typeface="Times New Roman"/>
                <a:ea typeface="SimSun"/>
                <a:cs typeface="Times New Roman"/>
              </a:rPr>
              <a:t>1 week- figuring out writing custom code in Unity </a:t>
            </a:r>
            <a:endParaRPr lang="en-US" sz="2000">
              <a:ea typeface="SimSun" panose="02010600030101010101" pitchFamily="2" charset="-122"/>
            </a:endParaRPr>
          </a:p>
          <a:p>
            <a:r>
              <a:rPr lang="en-US" sz="2000">
                <a:latin typeface="Times New Roman"/>
                <a:ea typeface="SimSun"/>
                <a:cs typeface="Times New Roman"/>
              </a:rPr>
              <a:t>1 week- connecting YOLO's output in python to Unity in c#, using the TCP or UDP </a:t>
            </a:r>
            <a:endParaRPr lang="en-US" sz="2000">
              <a:ea typeface="SimSun" panose="02010600030101010101" pitchFamily="2" charset="-122"/>
            </a:endParaRPr>
          </a:p>
          <a:p>
            <a:r>
              <a:rPr lang="en-US" sz="2000">
                <a:latin typeface="Times New Roman"/>
                <a:ea typeface="SimSun"/>
                <a:cs typeface="Times New Roman"/>
              </a:rPr>
              <a:t>1 week- testing it actually works</a:t>
            </a:r>
            <a:endParaRPr lang="en-US" sz="2000">
              <a:ea typeface="SimSun" panose="02010600030101010101" pitchFamily="2" charset="-122"/>
            </a:endParaRPr>
          </a:p>
          <a:p>
            <a:r>
              <a:rPr lang="en-US" sz="2000">
                <a:latin typeface="Times New Roman"/>
                <a:ea typeface="SimSun"/>
                <a:cs typeface="Times New Roman"/>
              </a:rPr>
              <a:t>1 week- getting performance as close to real time as possible</a:t>
            </a:r>
            <a:endParaRPr lang="en-US" sz="2000">
              <a:ea typeface="SimSun" panose="02010600030101010101" pitchFamily="2" charset="-122"/>
            </a:endParaRPr>
          </a:p>
          <a:p>
            <a:endParaRPr lang="en-US" sz="2000">
              <a:ea typeface="SimSun" panose="02010600030101010101" pitchFamily="2" charset="-122"/>
            </a:endParaRPr>
          </a:p>
          <a:p>
            <a:r>
              <a:rPr lang="en-US" sz="2000">
                <a:latin typeface="Times New Roman"/>
                <a:ea typeface="SimSun"/>
                <a:cs typeface="Times New Roman"/>
              </a:rPr>
              <a:t>Total: 6-7 weeks, ~1.5 to 2 months</a:t>
            </a:r>
            <a:endParaRPr lang="en-US" sz="2000">
              <a:ea typeface="SimSun" panose="02010600030101010101" pitchFamily="2" charset="-122"/>
            </a:endParaRPr>
          </a:p>
          <a:p>
            <a:pPr marL="0" indent="0" algn="r">
              <a:buNone/>
            </a:pPr>
            <a:r>
              <a:rPr lang="en-US" sz="4400">
                <a:latin typeface="Times New Roman"/>
                <a:ea typeface="SimSun"/>
                <a:cs typeface="Times New Roman"/>
              </a:rPr>
              <a:t>THANK YOU ! </a:t>
            </a:r>
          </a:p>
          <a:p>
            <a:pPr marL="0" indent="0" algn="r">
              <a:buNone/>
            </a:pPr>
            <a:r>
              <a:rPr lang="en-US" sz="4400">
                <a:ea typeface="SimSun" panose="02010600030101010101" pitchFamily="2" charset="-122"/>
              </a:rPr>
              <a:t>We are Group 6..</a:t>
            </a:r>
            <a:endParaRPr lang="en-US"/>
          </a:p>
        </p:txBody>
      </p:sp>
      <p:pic>
        <p:nvPicPr>
          <p:cNvPr id="4" name="Picture 3" descr="Clock Clocks Time - Free GIF on Pixabay">
            <a:extLst>
              <a:ext uri="{FF2B5EF4-FFF2-40B4-BE49-F238E27FC236}">
                <a16:creationId xmlns:a16="http://schemas.microsoft.com/office/drawing/2014/main" id="{9EEA6821-C76C-5C28-E3EE-7F9E0931C72A}"/>
              </a:ext>
            </a:extLst>
          </p:cNvPr>
          <p:cNvPicPr>
            <a:picLocks noChangeAspect="1"/>
          </p:cNvPicPr>
          <p:nvPr/>
        </p:nvPicPr>
        <p:blipFill>
          <a:blip r:embed="rId2"/>
          <a:stretch>
            <a:fillRect/>
          </a:stretch>
        </p:blipFill>
        <p:spPr>
          <a:xfrm>
            <a:off x="9245837" y="2826383"/>
            <a:ext cx="2837494" cy="1596073"/>
          </a:xfrm>
          <a:prstGeom prst="rect">
            <a:avLst/>
          </a:prstGeom>
        </p:spPr>
      </p:pic>
    </p:spTree>
    <p:extLst>
      <p:ext uri="{BB962C8B-B14F-4D97-AF65-F5344CB8AC3E}">
        <p14:creationId xmlns:p14="http://schemas.microsoft.com/office/powerpoint/2010/main" val="5269025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E7423E-C9F1-B2CE-2DBD-27B86A6C56FF}"/>
              </a:ext>
            </a:extLst>
          </p:cNvPr>
          <p:cNvSpPr>
            <a:spLocks noGrp="1"/>
          </p:cNvSpPr>
          <p:nvPr>
            <p:ph type="title"/>
          </p:nvPr>
        </p:nvSpPr>
        <p:spPr/>
        <p:txBody>
          <a:bodyPr/>
          <a:lstStyle/>
          <a:p>
            <a:r>
              <a:rPr lang="en-US">
                <a:latin typeface="Times New Roman"/>
                <a:cs typeface="Times New Roman"/>
              </a:rPr>
              <a:t>Our Topic..</a:t>
            </a:r>
            <a:endParaRPr lang="en-IN"/>
          </a:p>
        </p:txBody>
      </p:sp>
      <p:sp>
        <p:nvSpPr>
          <p:cNvPr id="3" name="Content Placeholder 2">
            <a:extLst>
              <a:ext uri="{FF2B5EF4-FFF2-40B4-BE49-F238E27FC236}">
                <a16:creationId xmlns:a16="http://schemas.microsoft.com/office/drawing/2014/main" id="{E8DE897C-3240-1ABD-2753-1F002D2F4A6B}"/>
              </a:ext>
            </a:extLst>
          </p:cNvPr>
          <p:cNvSpPr>
            <a:spLocks noGrp="1"/>
          </p:cNvSpPr>
          <p:nvPr>
            <p:ph idx="1"/>
          </p:nvPr>
        </p:nvSpPr>
        <p:spPr>
          <a:xfrm>
            <a:off x="241343" y="1612628"/>
            <a:ext cx="11485889" cy="4912053"/>
          </a:xfrm>
        </p:spPr>
        <p:txBody>
          <a:bodyPr vert="horz" lIns="91440" tIns="45720" rIns="91440" bIns="45720" rtlCol="0" anchor="t">
            <a:noAutofit/>
          </a:bodyPr>
          <a:lstStyle/>
          <a:p>
            <a:pPr marL="0" indent="0">
              <a:buNone/>
            </a:pPr>
            <a:r>
              <a:rPr lang="en-US" sz="2400" b="1" i="1">
                <a:latin typeface="Times New Roman"/>
                <a:ea typeface="SimSun"/>
                <a:cs typeface="Times New Roman"/>
              </a:rPr>
              <a:t>Gesture based Object manipulation</a:t>
            </a:r>
            <a:r>
              <a:rPr lang="en-US" sz="2400">
                <a:latin typeface="Times New Roman"/>
                <a:ea typeface="SimSun"/>
                <a:cs typeface="Times New Roman"/>
              </a:rPr>
              <a:t>: </a:t>
            </a:r>
            <a:endParaRPr lang="en-US" sz="2400">
              <a:ea typeface="SimSun" panose="02010600030101010101" pitchFamily="2" charset="-122"/>
            </a:endParaRPr>
          </a:p>
          <a:p>
            <a:endParaRPr lang="en-US" sz="2400">
              <a:latin typeface="Times New Roman"/>
              <a:ea typeface="SimSun"/>
              <a:cs typeface="Times New Roman"/>
            </a:endParaRPr>
          </a:p>
          <a:p>
            <a:r>
              <a:rPr lang="en-US" sz="2400">
                <a:latin typeface="Times New Roman"/>
                <a:ea typeface="SimSun"/>
                <a:cs typeface="Times New Roman"/>
              </a:rPr>
              <a:t>Regular methods of interaction (like mouse, keyboard) have </a:t>
            </a:r>
            <a:endParaRPr lang="en-US" sz="2400">
              <a:ea typeface="SimSun" panose="02010600030101010101" pitchFamily="2" charset="-122"/>
            </a:endParaRPr>
          </a:p>
          <a:p>
            <a:pPr marL="0" indent="0">
              <a:buNone/>
            </a:pPr>
            <a:r>
              <a:rPr lang="en-US" sz="2400">
                <a:latin typeface="Times New Roman"/>
                <a:ea typeface="SimSun"/>
                <a:cs typeface="Times New Roman"/>
              </a:rPr>
              <a:t>   limitations, in creating immersive experiences for users. </a:t>
            </a:r>
            <a:endParaRPr lang="en-US" sz="2400">
              <a:ea typeface="SimSun" panose="02010600030101010101" pitchFamily="2" charset="-122"/>
            </a:endParaRPr>
          </a:p>
          <a:p>
            <a:pPr marL="0" indent="0">
              <a:buNone/>
            </a:pPr>
            <a:endParaRPr lang="en-US" sz="2400">
              <a:latin typeface="Times New Roman"/>
              <a:ea typeface="SimSun"/>
              <a:cs typeface="Times New Roman"/>
            </a:endParaRPr>
          </a:p>
          <a:p>
            <a:r>
              <a:rPr lang="en-US" sz="2400">
                <a:latin typeface="Times New Roman"/>
                <a:ea typeface="SimSun"/>
                <a:cs typeface="Times New Roman"/>
              </a:rPr>
              <a:t>Using gestures enhances user interaction, </a:t>
            </a:r>
            <a:endParaRPr lang="en-US" sz="2400">
              <a:ea typeface="SimSun"/>
            </a:endParaRPr>
          </a:p>
          <a:p>
            <a:pPr marL="0" indent="0">
              <a:buNone/>
            </a:pPr>
            <a:r>
              <a:rPr lang="en-US" sz="2400">
                <a:latin typeface="Times New Roman"/>
                <a:ea typeface="SimSun"/>
                <a:cs typeface="Times New Roman"/>
              </a:rPr>
              <a:t>   is more intuitive and natural for a person.</a:t>
            </a:r>
            <a:endParaRPr lang="en-US" sz="2400">
              <a:ea typeface="SimSun"/>
            </a:endParaRPr>
          </a:p>
          <a:p>
            <a:pPr marL="0" indent="0">
              <a:buNone/>
            </a:pPr>
            <a:endParaRPr lang="en-US" sz="2400">
              <a:latin typeface="Times New Roman"/>
              <a:ea typeface="SimSun"/>
              <a:cs typeface="Times New Roman"/>
            </a:endParaRPr>
          </a:p>
          <a:p>
            <a:r>
              <a:rPr lang="en-US" sz="2400">
                <a:latin typeface="Times New Roman"/>
                <a:ea typeface="SimSun"/>
                <a:cs typeface="Times New Roman"/>
              </a:rPr>
              <a:t>It could be a new and normal way of </a:t>
            </a:r>
            <a:endParaRPr lang="en-US" sz="2400">
              <a:ea typeface="SimSun"/>
            </a:endParaRPr>
          </a:p>
          <a:p>
            <a:pPr marL="0" indent="0">
              <a:buNone/>
            </a:pPr>
            <a:r>
              <a:rPr lang="en-US" sz="2400">
                <a:latin typeface="Times New Roman"/>
                <a:ea typeface="SimSun"/>
                <a:cs typeface="Times New Roman"/>
              </a:rPr>
              <a:t>   interaction in the future, with increasing</a:t>
            </a:r>
            <a:endParaRPr lang="en-US" sz="2400">
              <a:ea typeface="SimSun"/>
            </a:endParaRPr>
          </a:p>
          <a:p>
            <a:pPr marL="0" indent="0">
              <a:buNone/>
            </a:pPr>
            <a:r>
              <a:rPr lang="en-US" sz="2400">
                <a:latin typeface="Times New Roman"/>
                <a:ea typeface="SimSun"/>
                <a:cs typeface="Times New Roman"/>
              </a:rPr>
              <a:t>   progress in computer vision</a:t>
            </a:r>
            <a:endParaRPr lang="en-US" sz="2400">
              <a:ea typeface="SimSun"/>
            </a:endParaRPr>
          </a:p>
          <a:p>
            <a:pPr marL="342900" indent="-342900"/>
            <a:endParaRPr lang="en-US" sz="2000">
              <a:ea typeface="SimSun"/>
            </a:endParaRPr>
          </a:p>
          <a:p>
            <a:pPr marL="0" indent="0">
              <a:buNone/>
            </a:pPr>
            <a:endParaRPr lang="en-US" sz="2000">
              <a:ea typeface="SimSun"/>
            </a:endParaRPr>
          </a:p>
          <a:p>
            <a:pPr marL="0" indent="0">
              <a:buNone/>
            </a:pPr>
            <a:endParaRPr lang="en-US" sz="2000">
              <a:ea typeface="SimSun"/>
            </a:endParaRPr>
          </a:p>
          <a:p>
            <a:pPr marL="0" indent="0">
              <a:buNone/>
            </a:pPr>
            <a:endParaRPr lang="en-US" sz="2000">
              <a:ea typeface="SimSun"/>
            </a:endParaRPr>
          </a:p>
        </p:txBody>
      </p:sp>
      <p:pic>
        <p:nvPicPr>
          <p:cNvPr id="4" name="Picture 3" descr="A person sitting in a chair&#10;&#10;AI-generated content may be incorrect.">
            <a:extLst>
              <a:ext uri="{FF2B5EF4-FFF2-40B4-BE49-F238E27FC236}">
                <a16:creationId xmlns:a16="http://schemas.microsoft.com/office/drawing/2014/main" id="{81157787-972B-AE53-1A79-46C27E8FCBFA}"/>
              </a:ext>
            </a:extLst>
          </p:cNvPr>
          <p:cNvPicPr>
            <a:picLocks noChangeAspect="1"/>
          </p:cNvPicPr>
          <p:nvPr/>
        </p:nvPicPr>
        <p:blipFill>
          <a:blip r:embed="rId2"/>
          <a:stretch>
            <a:fillRect/>
          </a:stretch>
        </p:blipFill>
        <p:spPr>
          <a:xfrm>
            <a:off x="8452067" y="1514474"/>
            <a:ext cx="3638550" cy="2106723"/>
          </a:xfrm>
          <a:prstGeom prst="rect">
            <a:avLst/>
          </a:prstGeom>
        </p:spPr>
      </p:pic>
      <p:pic>
        <p:nvPicPr>
          <p:cNvPr id="5" name="Picture 4" descr="A person reaching out to touch a robot&#10;&#10;AI-generated content may be incorrect.">
            <a:extLst>
              <a:ext uri="{FF2B5EF4-FFF2-40B4-BE49-F238E27FC236}">
                <a16:creationId xmlns:a16="http://schemas.microsoft.com/office/drawing/2014/main" id="{3242829C-8D3F-7B46-5323-2A9FE36EB300}"/>
              </a:ext>
            </a:extLst>
          </p:cNvPr>
          <p:cNvPicPr>
            <a:picLocks noChangeAspect="1"/>
          </p:cNvPicPr>
          <p:nvPr/>
        </p:nvPicPr>
        <p:blipFill>
          <a:blip r:embed="rId3"/>
          <a:stretch>
            <a:fillRect/>
          </a:stretch>
        </p:blipFill>
        <p:spPr>
          <a:xfrm>
            <a:off x="5985352" y="3749210"/>
            <a:ext cx="6202472" cy="3106456"/>
          </a:xfrm>
          <a:prstGeom prst="rect">
            <a:avLst/>
          </a:prstGeom>
          <a:ln>
            <a:noFill/>
          </a:ln>
          <a:effectLst>
            <a:softEdge rad="112500"/>
          </a:effectLst>
        </p:spPr>
      </p:pic>
    </p:spTree>
    <p:extLst>
      <p:ext uri="{BB962C8B-B14F-4D97-AF65-F5344CB8AC3E}">
        <p14:creationId xmlns:p14="http://schemas.microsoft.com/office/powerpoint/2010/main" val="7955031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2C7546-179A-1A10-AA36-D4AA9B8E8C1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CA0E266-8DEE-A912-CABB-D57AFA24C3D4}"/>
              </a:ext>
            </a:extLst>
          </p:cNvPr>
          <p:cNvSpPr>
            <a:spLocks noGrp="1"/>
          </p:cNvSpPr>
          <p:nvPr>
            <p:ph type="title"/>
          </p:nvPr>
        </p:nvSpPr>
        <p:spPr/>
        <p:txBody>
          <a:bodyPr/>
          <a:lstStyle/>
          <a:p>
            <a:r>
              <a:rPr lang="en-US">
                <a:latin typeface="Times New Roman"/>
                <a:cs typeface="Times New Roman"/>
              </a:rPr>
              <a:t>Software</a:t>
            </a:r>
            <a:endParaRPr lang="en-US"/>
          </a:p>
        </p:txBody>
      </p:sp>
      <p:sp>
        <p:nvSpPr>
          <p:cNvPr id="3" name="Content Placeholder 2">
            <a:extLst>
              <a:ext uri="{FF2B5EF4-FFF2-40B4-BE49-F238E27FC236}">
                <a16:creationId xmlns:a16="http://schemas.microsoft.com/office/drawing/2014/main" id="{D8256670-B656-DE50-F8B9-99CA163AB778}"/>
              </a:ext>
            </a:extLst>
          </p:cNvPr>
          <p:cNvSpPr>
            <a:spLocks noGrp="1"/>
          </p:cNvSpPr>
          <p:nvPr>
            <p:ph idx="1"/>
          </p:nvPr>
        </p:nvSpPr>
        <p:spPr>
          <a:xfrm>
            <a:off x="126522" y="1602189"/>
            <a:ext cx="11955612" cy="4630219"/>
          </a:xfrm>
        </p:spPr>
        <p:txBody>
          <a:bodyPr vert="horz" lIns="91440" tIns="45720" rIns="91440" bIns="45720" rtlCol="0" anchor="t">
            <a:normAutofit/>
          </a:bodyPr>
          <a:lstStyle/>
          <a:p>
            <a:r>
              <a:rPr lang="en-US" sz="2200" b="1" i="1">
                <a:latin typeface="Times New Roman"/>
                <a:ea typeface="SimSun"/>
                <a:cs typeface="Times New Roman"/>
              </a:rPr>
              <a:t>High Level Languages</a:t>
            </a:r>
            <a:r>
              <a:rPr lang="en-US" sz="2200" i="1">
                <a:latin typeface="Times New Roman"/>
                <a:ea typeface="SimSun"/>
                <a:cs typeface="Times New Roman"/>
              </a:rPr>
              <a:t>:</a:t>
            </a:r>
            <a:r>
              <a:rPr lang="en-US" sz="2200">
                <a:latin typeface="Times New Roman"/>
                <a:ea typeface="SimSun"/>
                <a:cs typeface="Times New Roman"/>
              </a:rPr>
              <a:t> These are easy to use, closer to normal English, and abstract away low-level implementations. (EOC)</a:t>
            </a:r>
          </a:p>
          <a:p>
            <a:r>
              <a:rPr lang="en-US" sz="2200" b="1" i="1">
                <a:latin typeface="Times New Roman"/>
                <a:ea typeface="SimSun"/>
                <a:cs typeface="Times New Roman"/>
              </a:rPr>
              <a:t>Python</a:t>
            </a:r>
            <a:r>
              <a:rPr lang="en-US" sz="2200">
                <a:latin typeface="Times New Roman"/>
                <a:ea typeface="SimSun"/>
                <a:cs typeface="Times New Roman"/>
              </a:rPr>
              <a:t>: Seamless integration with </a:t>
            </a:r>
            <a:r>
              <a:rPr lang="en-US" sz="2200" err="1">
                <a:latin typeface="Times New Roman"/>
                <a:ea typeface="SimSun"/>
                <a:cs typeface="Times New Roman"/>
              </a:rPr>
              <a:t>PyTorch</a:t>
            </a:r>
            <a:r>
              <a:rPr lang="en-US" sz="2200">
                <a:latin typeface="Times New Roman"/>
                <a:ea typeface="SimSun"/>
                <a:cs typeface="Times New Roman"/>
              </a:rPr>
              <a:t>. Beginner friendly, good for multi-purpose use. </a:t>
            </a:r>
            <a:r>
              <a:rPr lang="en-US" sz="2200" b="1" i="1">
                <a:latin typeface="Times New Roman"/>
                <a:ea typeface="SimSun"/>
                <a:cs typeface="Times New Roman"/>
              </a:rPr>
              <a:t>Ultralytics </a:t>
            </a:r>
            <a:r>
              <a:rPr lang="en-US" sz="2200">
                <a:latin typeface="Times New Roman"/>
                <a:ea typeface="SimSun"/>
                <a:cs typeface="Times New Roman"/>
              </a:rPr>
              <a:t>library provides pretrained variants of YOLO, which we are using (v5). (MFC)</a:t>
            </a:r>
            <a:endParaRPr lang="en-US" sz="2200">
              <a:ea typeface="SimSun" panose="02010600030101010101" pitchFamily="2" charset="-122"/>
            </a:endParaRPr>
          </a:p>
          <a:p>
            <a:r>
              <a:rPr lang="en-US" sz="2200" b="1" i="1">
                <a:latin typeface="Times New Roman"/>
                <a:ea typeface="SimSun"/>
                <a:cs typeface="Times New Roman"/>
              </a:rPr>
              <a:t>Unity</a:t>
            </a:r>
            <a:r>
              <a:rPr lang="en-US" sz="2200">
                <a:latin typeface="Times New Roman"/>
                <a:ea typeface="SimSun"/>
                <a:cs typeface="Times New Roman"/>
              </a:rPr>
              <a:t>: A real time 3D development platform. Using it for showing the movement of an object within it, to move according to the gesture received. Is our user interface.</a:t>
            </a:r>
          </a:p>
          <a:p>
            <a:r>
              <a:rPr lang="en-US" sz="2200" b="1" i="1">
                <a:latin typeface="Times New Roman"/>
                <a:ea typeface="SimSun"/>
                <a:cs typeface="Times New Roman"/>
              </a:rPr>
              <a:t>C#</a:t>
            </a:r>
            <a:r>
              <a:rPr lang="en-US" sz="2200">
                <a:latin typeface="Times New Roman"/>
                <a:ea typeface="SimSun"/>
                <a:cs typeface="Times New Roman"/>
              </a:rPr>
              <a:t>: Natively supported by Unity, to script the object in Unity according to the gesture imported from python.</a:t>
            </a:r>
            <a:endParaRPr lang="en-US" sz="2200">
              <a:ea typeface="SimSun" panose="02010600030101010101" pitchFamily="2" charset="-122"/>
            </a:endParaRPr>
          </a:p>
          <a:p>
            <a:endParaRPr lang="en-US" sz="2200">
              <a:ea typeface="SimSun" panose="02010600030101010101" pitchFamily="2" charset="-122"/>
            </a:endParaRPr>
          </a:p>
        </p:txBody>
      </p:sp>
      <p:pic>
        <p:nvPicPr>
          <p:cNvPr id="4" name="Picture 3" descr="A computer screen with text&#10;&#10;AI-generated content may be incorrect.">
            <a:extLst>
              <a:ext uri="{FF2B5EF4-FFF2-40B4-BE49-F238E27FC236}">
                <a16:creationId xmlns:a16="http://schemas.microsoft.com/office/drawing/2014/main" id="{AC3555EF-2979-581C-FC6D-E0EB93346410}"/>
              </a:ext>
            </a:extLst>
          </p:cNvPr>
          <p:cNvPicPr>
            <a:picLocks noChangeAspect="1"/>
          </p:cNvPicPr>
          <p:nvPr/>
        </p:nvPicPr>
        <p:blipFill>
          <a:blip r:embed="rId2"/>
          <a:stretch>
            <a:fillRect/>
          </a:stretch>
        </p:blipFill>
        <p:spPr>
          <a:xfrm>
            <a:off x="128784" y="5086949"/>
            <a:ext cx="4084790" cy="1718154"/>
          </a:xfrm>
          <a:prstGeom prst="rect">
            <a:avLst/>
          </a:prstGeom>
          <a:ln>
            <a:noFill/>
          </a:ln>
          <a:effectLst>
            <a:softEdge rad="112500"/>
          </a:effectLst>
        </p:spPr>
      </p:pic>
      <p:pic>
        <p:nvPicPr>
          <p:cNvPr id="5" name="Picture 4" descr="A hand with a peace sign and a snowy forest&#10;&#10;AI-generated content may be incorrect.">
            <a:extLst>
              <a:ext uri="{FF2B5EF4-FFF2-40B4-BE49-F238E27FC236}">
                <a16:creationId xmlns:a16="http://schemas.microsoft.com/office/drawing/2014/main" id="{635F744D-33B8-9771-B185-79589EE417CD}"/>
              </a:ext>
            </a:extLst>
          </p:cNvPr>
          <p:cNvPicPr>
            <a:picLocks noChangeAspect="1"/>
          </p:cNvPicPr>
          <p:nvPr/>
        </p:nvPicPr>
        <p:blipFill>
          <a:blip r:embed="rId3"/>
          <a:stretch>
            <a:fillRect/>
          </a:stretch>
        </p:blipFill>
        <p:spPr>
          <a:xfrm>
            <a:off x="4041858" y="4795423"/>
            <a:ext cx="4111538" cy="2064315"/>
          </a:xfrm>
          <a:prstGeom prst="rect">
            <a:avLst/>
          </a:prstGeom>
          <a:ln>
            <a:noFill/>
          </a:ln>
          <a:effectLst>
            <a:softEdge rad="112500"/>
          </a:effectLst>
        </p:spPr>
      </p:pic>
      <p:pic>
        <p:nvPicPr>
          <p:cNvPr id="6" name="Picture 5" descr="A computer code with colorful text&#10;&#10;AI-generated content may be incorrect.">
            <a:extLst>
              <a:ext uri="{FF2B5EF4-FFF2-40B4-BE49-F238E27FC236}">
                <a16:creationId xmlns:a16="http://schemas.microsoft.com/office/drawing/2014/main" id="{4D8AB559-CB56-355A-C3B9-F5C7408D901D}"/>
              </a:ext>
            </a:extLst>
          </p:cNvPr>
          <p:cNvPicPr>
            <a:picLocks noChangeAspect="1"/>
          </p:cNvPicPr>
          <p:nvPr/>
        </p:nvPicPr>
        <p:blipFill>
          <a:blip r:embed="rId4"/>
          <a:stretch>
            <a:fillRect/>
          </a:stretch>
        </p:blipFill>
        <p:spPr>
          <a:xfrm>
            <a:off x="8074394" y="4982370"/>
            <a:ext cx="4018116" cy="1822928"/>
          </a:xfrm>
          <a:prstGeom prst="rect">
            <a:avLst/>
          </a:prstGeom>
          <a:ln>
            <a:noFill/>
          </a:ln>
          <a:effectLst>
            <a:softEdge rad="112500"/>
          </a:effectLst>
        </p:spPr>
      </p:pic>
    </p:spTree>
    <p:extLst>
      <p:ext uri="{BB962C8B-B14F-4D97-AF65-F5344CB8AC3E}">
        <p14:creationId xmlns:p14="http://schemas.microsoft.com/office/powerpoint/2010/main" val="32104341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2C8F8F-AF31-8A88-A425-DE2AA0224D8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5D7897A-F84C-3500-DE46-A526DD954708}"/>
              </a:ext>
            </a:extLst>
          </p:cNvPr>
          <p:cNvSpPr>
            <a:spLocks noGrp="1"/>
          </p:cNvSpPr>
          <p:nvPr>
            <p:ph type="title"/>
          </p:nvPr>
        </p:nvSpPr>
        <p:spPr/>
        <p:txBody>
          <a:bodyPr/>
          <a:lstStyle/>
          <a:p>
            <a:r>
              <a:rPr lang="en-US">
                <a:latin typeface="Times New Roman"/>
                <a:cs typeface="Times New Roman"/>
              </a:rPr>
              <a:t>Tools</a:t>
            </a:r>
            <a:endParaRPr lang="en-US"/>
          </a:p>
        </p:txBody>
      </p:sp>
      <p:sp>
        <p:nvSpPr>
          <p:cNvPr id="3" name="Content Placeholder 2">
            <a:extLst>
              <a:ext uri="{FF2B5EF4-FFF2-40B4-BE49-F238E27FC236}">
                <a16:creationId xmlns:a16="http://schemas.microsoft.com/office/drawing/2014/main" id="{B7C36893-78E8-DEDE-862B-C9F05C770A71}"/>
              </a:ext>
            </a:extLst>
          </p:cNvPr>
          <p:cNvSpPr>
            <a:spLocks noGrp="1"/>
          </p:cNvSpPr>
          <p:nvPr>
            <p:ph idx="1"/>
          </p:nvPr>
        </p:nvSpPr>
        <p:spPr>
          <a:xfrm>
            <a:off x="126522" y="1560437"/>
            <a:ext cx="8166490" cy="5287833"/>
          </a:xfrm>
        </p:spPr>
        <p:txBody>
          <a:bodyPr vert="horz" lIns="91440" tIns="45720" rIns="91440" bIns="45720" rtlCol="0" anchor="t">
            <a:normAutofit/>
          </a:bodyPr>
          <a:lstStyle/>
          <a:p>
            <a:r>
              <a:rPr lang="en-US" sz="2000" b="1">
                <a:latin typeface="Times New Roman"/>
                <a:ea typeface="SimSun"/>
                <a:cs typeface="Times New Roman"/>
              </a:rPr>
              <a:t>YOLO </a:t>
            </a:r>
            <a:r>
              <a:rPr lang="en-US" sz="2000">
                <a:latin typeface="Times New Roman"/>
                <a:ea typeface="SimSun"/>
                <a:cs typeface="Times New Roman"/>
              </a:rPr>
              <a:t>(You Only Look Once): A real-time object detection algorithm. Uses CNN (deep learning) to predict the class of an object in one pass, making it efficient for real world applications in real time.</a:t>
            </a:r>
          </a:p>
          <a:p>
            <a:endParaRPr lang="en-US" sz="2000">
              <a:ea typeface="SimSun" panose="02010600030101010101" pitchFamily="2" charset="-122"/>
            </a:endParaRPr>
          </a:p>
          <a:p>
            <a:r>
              <a:rPr lang="en-US" sz="2000" b="1">
                <a:latin typeface="Times New Roman"/>
                <a:ea typeface="SimSun"/>
                <a:cs typeface="Times New Roman"/>
              </a:rPr>
              <a:t>OpenCV</a:t>
            </a:r>
            <a:r>
              <a:rPr lang="en-US" sz="2000">
                <a:latin typeface="Times New Roman"/>
                <a:ea typeface="SimSun"/>
                <a:cs typeface="Times New Roman"/>
              </a:rPr>
              <a:t>: An open source library which is specifically for computer vision related tasks. It can manipulate images, stream webcam inputs and extract images from videos.</a:t>
            </a:r>
            <a:endParaRPr lang="en-US" sz="2000">
              <a:ea typeface="SimSun" panose="02010600030101010101" pitchFamily="2" charset="-122"/>
            </a:endParaRPr>
          </a:p>
          <a:p>
            <a:endParaRPr lang="en-US" sz="2000">
              <a:ea typeface="SimSun" panose="02010600030101010101" pitchFamily="2" charset="-122"/>
            </a:endParaRPr>
          </a:p>
          <a:p>
            <a:r>
              <a:rPr lang="en-US" sz="2000" b="1">
                <a:latin typeface="Times New Roman"/>
                <a:ea typeface="SimSun"/>
                <a:cs typeface="Times New Roman"/>
              </a:rPr>
              <a:t>TCP</a:t>
            </a:r>
            <a:r>
              <a:rPr lang="en-US" sz="2000">
                <a:latin typeface="Times New Roman"/>
                <a:ea typeface="SimSun"/>
                <a:cs typeface="Times New Roman"/>
              </a:rPr>
              <a:t>(Transmission Control Protocol)/UDP(User Datagram Protocol): Normal </a:t>
            </a:r>
            <a:r>
              <a:rPr lang="en-US" sz="2000" b="1">
                <a:latin typeface="Times New Roman"/>
                <a:ea typeface="SimSun"/>
                <a:cs typeface="Times New Roman"/>
              </a:rPr>
              <a:t>sockets.</a:t>
            </a:r>
            <a:r>
              <a:rPr lang="en-US" sz="2000">
                <a:latin typeface="Times New Roman"/>
                <a:ea typeface="SimSun"/>
                <a:cs typeface="Times New Roman"/>
              </a:rPr>
              <a:t> Can send and receive small amounts of data with lesser latency and complexity. TCP is slightly more complex and accurate, and UDP has a faster speed with lower latency, more suitable for real time.</a:t>
            </a:r>
            <a:endParaRPr lang="en-US" sz="2000">
              <a:ea typeface="SimSun" panose="02010600030101010101" pitchFamily="2" charset="-122"/>
            </a:endParaRPr>
          </a:p>
          <a:p>
            <a:endParaRPr lang="en-US" sz="2000">
              <a:ea typeface="SimSun" panose="02010600030101010101" pitchFamily="2" charset="-122"/>
            </a:endParaRPr>
          </a:p>
          <a:p>
            <a:r>
              <a:rPr lang="en-US" sz="2000" b="1">
                <a:latin typeface="Times New Roman"/>
                <a:ea typeface="SimSun"/>
                <a:cs typeface="Times New Roman"/>
              </a:rPr>
              <a:t>Unity</a:t>
            </a:r>
            <a:r>
              <a:rPr lang="en-US" sz="2000">
                <a:latin typeface="Times New Roman"/>
                <a:ea typeface="SimSun"/>
                <a:cs typeface="Times New Roman"/>
              </a:rPr>
              <a:t>: Using it as a user interface, where the person can make the gesture in front of a webcam, and see the block moving in Unity.</a:t>
            </a:r>
            <a:endParaRPr lang="en-US" sz="2000">
              <a:ea typeface="SimSun" panose="02010600030101010101" pitchFamily="2" charset="-122"/>
            </a:endParaRPr>
          </a:p>
        </p:txBody>
      </p:sp>
      <p:pic>
        <p:nvPicPr>
          <p:cNvPr id="4" name="Picture 3" descr="A dog sitting next to a bicycle&#10;&#10;AI-generated content may be incorrect.">
            <a:extLst>
              <a:ext uri="{FF2B5EF4-FFF2-40B4-BE49-F238E27FC236}">
                <a16:creationId xmlns:a16="http://schemas.microsoft.com/office/drawing/2014/main" id="{97D703FF-35FE-D808-BE3A-BB9564595B89}"/>
              </a:ext>
            </a:extLst>
          </p:cNvPr>
          <p:cNvPicPr>
            <a:picLocks noChangeAspect="1"/>
          </p:cNvPicPr>
          <p:nvPr/>
        </p:nvPicPr>
        <p:blipFill>
          <a:blip r:embed="rId2"/>
          <a:stretch>
            <a:fillRect/>
          </a:stretch>
        </p:blipFill>
        <p:spPr>
          <a:xfrm>
            <a:off x="8637585" y="1883210"/>
            <a:ext cx="3555981" cy="3362978"/>
          </a:xfrm>
          <a:prstGeom prst="rect">
            <a:avLst/>
          </a:prstGeom>
        </p:spPr>
      </p:pic>
      <p:pic>
        <p:nvPicPr>
          <p:cNvPr id="5" name="Picture 4" descr="A close-up of a logo&#10;&#10;AI-generated content may be incorrect.">
            <a:extLst>
              <a:ext uri="{FF2B5EF4-FFF2-40B4-BE49-F238E27FC236}">
                <a16:creationId xmlns:a16="http://schemas.microsoft.com/office/drawing/2014/main" id="{310E3252-126C-E0B6-1819-8F088A01A8A7}"/>
              </a:ext>
            </a:extLst>
          </p:cNvPr>
          <p:cNvPicPr>
            <a:picLocks noChangeAspect="1"/>
          </p:cNvPicPr>
          <p:nvPr/>
        </p:nvPicPr>
        <p:blipFill>
          <a:blip r:embed="rId3"/>
          <a:stretch>
            <a:fillRect/>
          </a:stretch>
        </p:blipFill>
        <p:spPr>
          <a:xfrm>
            <a:off x="8647917" y="4763412"/>
            <a:ext cx="3539125" cy="2007557"/>
          </a:xfrm>
          <a:prstGeom prst="rect">
            <a:avLst/>
          </a:prstGeom>
        </p:spPr>
      </p:pic>
    </p:spTree>
    <p:extLst>
      <p:ext uri="{BB962C8B-B14F-4D97-AF65-F5344CB8AC3E}">
        <p14:creationId xmlns:p14="http://schemas.microsoft.com/office/powerpoint/2010/main" val="42409466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F31627-125F-36D2-FCE6-365AEEDB04C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02AD336-A18F-6FB6-3494-89496396C725}"/>
              </a:ext>
            </a:extLst>
          </p:cNvPr>
          <p:cNvSpPr>
            <a:spLocks noGrp="1"/>
          </p:cNvSpPr>
          <p:nvPr>
            <p:ph type="title"/>
          </p:nvPr>
        </p:nvSpPr>
        <p:spPr/>
        <p:txBody>
          <a:bodyPr/>
          <a:lstStyle/>
          <a:p>
            <a:r>
              <a:rPr lang="en-US">
                <a:latin typeface="Times New Roman"/>
                <a:cs typeface="Times New Roman"/>
              </a:rPr>
              <a:t>Functioning of YOLO: A Brief Overview</a:t>
            </a:r>
            <a:endParaRPr lang="en-US"/>
          </a:p>
        </p:txBody>
      </p:sp>
      <p:sp>
        <p:nvSpPr>
          <p:cNvPr id="3" name="Content Placeholder 2">
            <a:extLst>
              <a:ext uri="{FF2B5EF4-FFF2-40B4-BE49-F238E27FC236}">
                <a16:creationId xmlns:a16="http://schemas.microsoft.com/office/drawing/2014/main" id="{52AB1B05-DAA8-406D-15D6-FA9E351554FB}"/>
              </a:ext>
            </a:extLst>
          </p:cNvPr>
          <p:cNvSpPr>
            <a:spLocks noGrp="1"/>
          </p:cNvSpPr>
          <p:nvPr>
            <p:ph idx="1"/>
          </p:nvPr>
        </p:nvSpPr>
        <p:spPr>
          <a:xfrm>
            <a:off x="366603" y="1717012"/>
            <a:ext cx="11496328" cy="4661533"/>
          </a:xfrm>
        </p:spPr>
        <p:txBody>
          <a:bodyPr vert="horz" lIns="91440" tIns="45720" rIns="91440" bIns="45720" rtlCol="0" anchor="t">
            <a:noAutofit/>
          </a:bodyPr>
          <a:lstStyle/>
          <a:p>
            <a:r>
              <a:rPr lang="en-US" sz="2200">
                <a:latin typeface="Times New Roman"/>
                <a:ea typeface="SimSun"/>
                <a:cs typeface="Times New Roman"/>
              </a:rPr>
              <a:t>YOLO uses the following concepts:</a:t>
            </a:r>
          </a:p>
          <a:p>
            <a:r>
              <a:rPr lang="en-US" sz="2200">
                <a:latin typeface="Times New Roman"/>
                <a:ea typeface="SimSun"/>
                <a:cs typeface="Times New Roman"/>
              </a:rPr>
              <a:t>It divides the image into an </a:t>
            </a:r>
            <a:r>
              <a:rPr lang="en-US" sz="2200" err="1">
                <a:latin typeface="Times New Roman"/>
                <a:ea typeface="SimSun"/>
                <a:cs typeface="Times New Roman"/>
              </a:rPr>
              <a:t>nxn</a:t>
            </a:r>
            <a:r>
              <a:rPr lang="en-US" sz="2200">
                <a:latin typeface="Times New Roman"/>
                <a:ea typeface="SimSun"/>
                <a:cs typeface="Times New Roman"/>
              </a:rPr>
              <a:t> grid</a:t>
            </a:r>
          </a:p>
          <a:p>
            <a:r>
              <a:rPr lang="en-US" sz="2200">
                <a:latin typeface="Times New Roman"/>
                <a:ea typeface="SimSun"/>
                <a:cs typeface="Times New Roman"/>
              </a:rPr>
              <a:t>It predicts bounding boxes which show the </a:t>
            </a:r>
            <a:r>
              <a:rPr lang="en-US" sz="2200" err="1">
                <a:latin typeface="Times New Roman"/>
                <a:ea typeface="SimSun"/>
                <a:cs typeface="Times New Roman"/>
              </a:rPr>
              <a:t>x,y</a:t>
            </a:r>
            <a:r>
              <a:rPr lang="en-US" sz="2200">
                <a:latin typeface="Times New Roman"/>
                <a:ea typeface="SimSun"/>
                <a:cs typeface="Times New Roman"/>
              </a:rPr>
              <a:t> coordinates (which fall on center of the grid box), and its height and width (w.r.t whole image)</a:t>
            </a:r>
            <a:endParaRPr lang="en-US"/>
          </a:p>
          <a:p>
            <a:r>
              <a:rPr lang="en-US" sz="2200">
                <a:latin typeface="Times New Roman"/>
                <a:ea typeface="SimSun"/>
                <a:cs typeface="Times New Roman"/>
              </a:rPr>
              <a:t>Each grid then decides the confidence score, whether the object </a:t>
            </a:r>
          </a:p>
          <a:p>
            <a:pPr marL="0" indent="0">
              <a:buNone/>
            </a:pPr>
            <a:r>
              <a:rPr lang="en-US" sz="2200">
                <a:latin typeface="Times New Roman"/>
                <a:ea typeface="SimSun"/>
                <a:cs typeface="Times New Roman"/>
              </a:rPr>
              <a:t>    is in the box or not.</a:t>
            </a:r>
            <a:endParaRPr lang="en-US"/>
          </a:p>
          <a:p>
            <a:pPr marL="0" indent="0">
              <a:buNone/>
            </a:pPr>
            <a:endParaRPr lang="en-US" sz="2200">
              <a:ea typeface="SimSun" panose="02010600030101010101" pitchFamily="2" charset="-122"/>
            </a:endParaRPr>
          </a:p>
          <a:p>
            <a:pPr>
              <a:buFont typeface="Arial"/>
              <a:buChar char="•"/>
            </a:pPr>
            <a:r>
              <a:rPr lang="en-US" sz="2200">
                <a:latin typeface="Times New Roman"/>
                <a:ea typeface="SimSun"/>
                <a:cs typeface="Times New Roman"/>
              </a:rPr>
              <a:t>It uses a logistic function to predict bounding boxes, class prob.</a:t>
            </a:r>
          </a:p>
          <a:p>
            <a:pPr>
              <a:buFont typeface="Arial"/>
              <a:buChar char="•"/>
            </a:pPr>
            <a:r>
              <a:rPr lang="en-US" sz="2200">
                <a:ea typeface="SimSun" panose="02010600030101010101" pitchFamily="2" charset="-122"/>
              </a:rPr>
              <a:t>A loss function is used to measure loss in accuracy</a:t>
            </a:r>
          </a:p>
          <a:p>
            <a:pPr>
              <a:buFont typeface="Arial"/>
              <a:buChar char="•"/>
            </a:pPr>
            <a:r>
              <a:rPr lang="en-US" sz="2200">
                <a:latin typeface="Times New Roman"/>
                <a:ea typeface="SimSun"/>
                <a:cs typeface="Times New Roman"/>
              </a:rPr>
              <a:t>Non max suppression is used to avoid multiple detections of </a:t>
            </a:r>
            <a:endParaRPr lang="en-US" sz="2200">
              <a:ea typeface="SimSun"/>
            </a:endParaRPr>
          </a:p>
          <a:p>
            <a:pPr marL="0" indent="0">
              <a:buNone/>
            </a:pPr>
            <a:r>
              <a:rPr lang="en-US" sz="2200">
                <a:latin typeface="Times New Roman"/>
                <a:ea typeface="SimSun"/>
                <a:cs typeface="Times New Roman"/>
              </a:rPr>
              <a:t>    same object</a:t>
            </a:r>
            <a:endParaRPr lang="en-US" sz="2200">
              <a:ea typeface="SimSun"/>
            </a:endParaRPr>
          </a:p>
          <a:p>
            <a:endParaRPr lang="en-US" sz="2200">
              <a:ea typeface="SimSun" panose="02010600030101010101" pitchFamily="2" charset="-122"/>
            </a:endParaRPr>
          </a:p>
          <a:p>
            <a:endParaRPr lang="en-US" sz="2200">
              <a:ea typeface="SimSun" panose="02010600030101010101" pitchFamily="2" charset="-122"/>
            </a:endParaRPr>
          </a:p>
        </p:txBody>
      </p:sp>
      <p:pic>
        <p:nvPicPr>
          <p:cNvPr id="5" name="Picture 4" descr="A dog sitting next to a bicycle&#10;&#10;AI-generated content may be incorrect.">
            <a:extLst>
              <a:ext uri="{FF2B5EF4-FFF2-40B4-BE49-F238E27FC236}">
                <a16:creationId xmlns:a16="http://schemas.microsoft.com/office/drawing/2014/main" id="{6C9B6233-469B-7569-DEB4-AEEA4CA8FA02}"/>
              </a:ext>
            </a:extLst>
          </p:cNvPr>
          <p:cNvPicPr>
            <a:picLocks noChangeAspect="1"/>
          </p:cNvPicPr>
          <p:nvPr/>
        </p:nvPicPr>
        <p:blipFill>
          <a:blip r:embed="rId2"/>
          <a:stretch>
            <a:fillRect/>
          </a:stretch>
        </p:blipFill>
        <p:spPr>
          <a:xfrm>
            <a:off x="8077722" y="3420841"/>
            <a:ext cx="4115844" cy="3432854"/>
          </a:xfrm>
          <a:prstGeom prst="rect">
            <a:avLst/>
          </a:prstGeom>
          <a:ln>
            <a:noFill/>
          </a:ln>
          <a:effectLst>
            <a:softEdge rad="112500"/>
          </a:effectLst>
        </p:spPr>
      </p:pic>
    </p:spTree>
    <p:extLst>
      <p:ext uri="{BB962C8B-B14F-4D97-AF65-F5344CB8AC3E}">
        <p14:creationId xmlns:p14="http://schemas.microsoft.com/office/powerpoint/2010/main" val="27672472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D07740-1220-E247-E215-EC1C941405B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668E634-360A-D789-478B-6F48B83B3636}"/>
              </a:ext>
            </a:extLst>
          </p:cNvPr>
          <p:cNvSpPr>
            <a:spLocks noGrp="1"/>
          </p:cNvSpPr>
          <p:nvPr>
            <p:ph type="title"/>
          </p:nvPr>
        </p:nvSpPr>
        <p:spPr/>
        <p:txBody>
          <a:bodyPr/>
          <a:lstStyle/>
          <a:p>
            <a:r>
              <a:rPr lang="en-US">
                <a:latin typeface="Times New Roman"/>
                <a:cs typeface="Times New Roman"/>
              </a:rPr>
              <a:t>Functions:</a:t>
            </a:r>
            <a:endParaRPr lang="en-US"/>
          </a:p>
        </p:txBody>
      </p:sp>
      <p:graphicFrame>
        <p:nvGraphicFramePr>
          <p:cNvPr id="5" name="Table 4">
            <a:extLst>
              <a:ext uri="{FF2B5EF4-FFF2-40B4-BE49-F238E27FC236}">
                <a16:creationId xmlns:a16="http://schemas.microsoft.com/office/drawing/2014/main" id="{2B4BF6BC-638D-A0C1-C339-5EEA394757C5}"/>
              </a:ext>
            </a:extLst>
          </p:cNvPr>
          <p:cNvGraphicFramePr>
            <a:graphicFrameLocks noGrp="1"/>
          </p:cNvGraphicFramePr>
          <p:nvPr>
            <p:extLst>
              <p:ext uri="{D42A27DB-BD31-4B8C-83A1-F6EECF244321}">
                <p14:modId xmlns:p14="http://schemas.microsoft.com/office/powerpoint/2010/main" val="3774167673"/>
              </p:ext>
            </p:extLst>
          </p:nvPr>
        </p:nvGraphicFramePr>
        <p:xfrm>
          <a:off x="941294" y="1900517"/>
          <a:ext cx="9781711" cy="4056790"/>
        </p:xfrm>
        <a:graphic>
          <a:graphicData uri="http://schemas.openxmlformats.org/drawingml/2006/table">
            <a:tbl>
              <a:tblPr firstRow="1" bandRow="1">
                <a:tableStyleId>{5DA37D80-6434-44D0-A028-1B22A696006F}</a:tableStyleId>
              </a:tblPr>
              <a:tblGrid>
                <a:gridCol w="2445428">
                  <a:extLst>
                    <a:ext uri="{9D8B030D-6E8A-4147-A177-3AD203B41FA5}">
                      <a16:colId xmlns:a16="http://schemas.microsoft.com/office/drawing/2014/main" val="4185803227"/>
                    </a:ext>
                  </a:extLst>
                </a:gridCol>
                <a:gridCol w="2487705">
                  <a:extLst>
                    <a:ext uri="{9D8B030D-6E8A-4147-A177-3AD203B41FA5}">
                      <a16:colId xmlns:a16="http://schemas.microsoft.com/office/drawing/2014/main" val="3890498580"/>
                    </a:ext>
                  </a:extLst>
                </a:gridCol>
                <a:gridCol w="2403150">
                  <a:extLst>
                    <a:ext uri="{9D8B030D-6E8A-4147-A177-3AD203B41FA5}">
                      <a16:colId xmlns:a16="http://schemas.microsoft.com/office/drawing/2014/main" val="3361064513"/>
                    </a:ext>
                  </a:extLst>
                </a:gridCol>
                <a:gridCol w="2445428">
                  <a:extLst>
                    <a:ext uri="{9D8B030D-6E8A-4147-A177-3AD203B41FA5}">
                      <a16:colId xmlns:a16="http://schemas.microsoft.com/office/drawing/2014/main" val="1778349326"/>
                    </a:ext>
                  </a:extLst>
                </a:gridCol>
              </a:tblGrid>
              <a:tr h="618564">
                <a:tc>
                  <a:txBody>
                    <a:bodyPr/>
                    <a:lstStyle/>
                    <a:p>
                      <a:r>
                        <a:rPr lang="en-US"/>
                        <a:t>Formulae Name</a:t>
                      </a:r>
                    </a:p>
                  </a:txBody>
                  <a:tcPr/>
                </a:tc>
                <a:tc>
                  <a:txBody>
                    <a:bodyPr/>
                    <a:lstStyle/>
                    <a:p>
                      <a:r>
                        <a:rPr lang="en-US"/>
                        <a:t>What it does</a:t>
                      </a:r>
                    </a:p>
                  </a:txBody>
                  <a:tcPr/>
                </a:tc>
                <a:tc>
                  <a:txBody>
                    <a:bodyPr/>
                    <a:lstStyle/>
                    <a:p>
                      <a:r>
                        <a:rPr lang="en-US"/>
                        <a:t>Formula</a:t>
                      </a:r>
                    </a:p>
                  </a:txBody>
                  <a:tcPr/>
                </a:tc>
                <a:tc>
                  <a:txBody>
                    <a:bodyPr/>
                    <a:lstStyle/>
                    <a:p>
                      <a:r>
                        <a:rPr lang="en-US"/>
                        <a:t>Relevance in YOLO</a:t>
                      </a:r>
                    </a:p>
                  </a:txBody>
                  <a:tcPr/>
                </a:tc>
                <a:extLst>
                  <a:ext uri="{0D108BD9-81ED-4DB2-BD59-A6C34878D82A}">
                    <a16:rowId xmlns:a16="http://schemas.microsoft.com/office/drawing/2014/main" val="2003103240"/>
                  </a:ext>
                </a:extLst>
              </a:tr>
              <a:tr h="987593">
                <a:tc>
                  <a:txBody>
                    <a:bodyPr/>
                    <a:lstStyle/>
                    <a:p>
                      <a:r>
                        <a:rPr lang="en-US"/>
                        <a:t>Sigmoid (Logistic)  Function</a:t>
                      </a:r>
                    </a:p>
                  </a:txBody>
                  <a:tcPr/>
                </a:tc>
                <a:tc>
                  <a:txBody>
                    <a:bodyPr/>
                    <a:lstStyle/>
                    <a:p>
                      <a:r>
                        <a:rPr lang="en-US"/>
                        <a:t>Squashes real values between 0 and 1, used for probabilities</a:t>
                      </a:r>
                    </a:p>
                  </a:txBody>
                  <a:tcPr/>
                </a:tc>
                <a:tc>
                  <a:txBody>
                    <a:bodyPr/>
                    <a:lstStyle/>
                    <a:p>
                      <a:endParaRPr lang="en-US"/>
                    </a:p>
                  </a:txBody>
                  <a:tcPr/>
                </a:tc>
                <a:tc>
                  <a:txBody>
                    <a:bodyPr/>
                    <a:lstStyle/>
                    <a:p>
                      <a:r>
                        <a:rPr lang="en-US"/>
                        <a:t>Object Confidence score</a:t>
                      </a:r>
                    </a:p>
                    <a:p>
                      <a:pPr lvl="0">
                        <a:buNone/>
                      </a:pPr>
                      <a:r>
                        <a:rPr lang="en-US"/>
                        <a:t>Class probabilities</a:t>
                      </a:r>
                    </a:p>
                  </a:txBody>
                  <a:tcPr/>
                </a:tc>
                <a:extLst>
                  <a:ext uri="{0D108BD9-81ED-4DB2-BD59-A6C34878D82A}">
                    <a16:rowId xmlns:a16="http://schemas.microsoft.com/office/drawing/2014/main" val="3197631707"/>
                  </a:ext>
                </a:extLst>
              </a:tr>
              <a:tr h="987593">
                <a:tc>
                  <a:txBody>
                    <a:bodyPr/>
                    <a:lstStyle/>
                    <a:p>
                      <a:r>
                        <a:rPr lang="en-US"/>
                        <a:t>Loss Functions</a:t>
                      </a:r>
                    </a:p>
                  </a:txBody>
                  <a:tcPr/>
                </a:tc>
                <a:tc>
                  <a:txBody>
                    <a:bodyPr/>
                    <a:lstStyle/>
                    <a:p>
                      <a:r>
                        <a:rPr lang="en-US"/>
                        <a:t>Tells model how wrong its predictions are</a:t>
                      </a:r>
                    </a:p>
                  </a:txBody>
                  <a:tcPr/>
                </a:tc>
                <a:tc>
                  <a:txBody>
                    <a:bodyPr/>
                    <a:lstStyle/>
                    <a:p>
                      <a:pPr lvl="0">
                        <a:buNone/>
                      </a:pPr>
                      <a:r>
                        <a:rPr lang="en-US" sz="2000" b="0" i="0" u="none" strike="noStrike" noProof="0">
                          <a:latin typeface="Calibri"/>
                        </a:rPr>
                        <a:t>YOLO loss = Localization + Confidence + Classification loss.</a:t>
                      </a:r>
                      <a:endParaRPr lang="en-US" sz="2000">
                        <a:latin typeface="Calibri"/>
                      </a:endParaRPr>
                    </a:p>
                  </a:txBody>
                  <a:tcPr/>
                </a:tc>
                <a:tc>
                  <a:txBody>
                    <a:bodyPr/>
                    <a:lstStyle/>
                    <a:p>
                      <a:r>
                        <a:rPr lang="en-US" err="1"/>
                        <a:t>Localisation</a:t>
                      </a:r>
                      <a:r>
                        <a:rPr lang="en-US"/>
                        <a:t>, classification, confidence losses (</a:t>
                      </a:r>
                      <a:r>
                        <a:rPr lang="en-US" err="1"/>
                        <a:t>b.box</a:t>
                      </a:r>
                      <a:r>
                        <a:rPr lang="en-US"/>
                        <a:t>, obj. class labels, correct detection)</a:t>
                      </a:r>
                    </a:p>
                  </a:txBody>
                  <a:tcPr/>
                </a:tc>
                <a:extLst>
                  <a:ext uri="{0D108BD9-81ED-4DB2-BD59-A6C34878D82A}">
                    <a16:rowId xmlns:a16="http://schemas.microsoft.com/office/drawing/2014/main" val="1781612918"/>
                  </a:ext>
                </a:extLst>
              </a:tr>
              <a:tr h="987593">
                <a:tc>
                  <a:txBody>
                    <a:bodyPr/>
                    <a:lstStyle/>
                    <a:p>
                      <a:r>
                        <a:rPr lang="en-US"/>
                        <a:t>Non-Max Suppression</a:t>
                      </a:r>
                    </a:p>
                  </a:txBody>
                  <a:tcPr/>
                </a:tc>
                <a:tc>
                  <a:txBody>
                    <a:bodyPr/>
                    <a:lstStyle/>
                    <a:p>
                      <a:r>
                        <a:rPr lang="en-US"/>
                        <a:t>Selects best bounding box with highest confident score </a:t>
                      </a:r>
                    </a:p>
                  </a:txBody>
                  <a:tcPr/>
                </a:tc>
                <a:tc>
                  <a:txBody>
                    <a:bodyPr/>
                    <a:lstStyle/>
                    <a:p>
                      <a:endParaRPr lang="en-US"/>
                    </a:p>
                  </a:txBody>
                  <a:tcPr/>
                </a:tc>
                <a:tc>
                  <a:txBody>
                    <a:bodyPr/>
                    <a:lstStyle/>
                    <a:p>
                      <a:r>
                        <a:rPr lang="en-US"/>
                        <a:t>Ensures only 1 bounding box per object</a:t>
                      </a:r>
                    </a:p>
                  </a:txBody>
                  <a:tcPr/>
                </a:tc>
                <a:extLst>
                  <a:ext uri="{0D108BD9-81ED-4DB2-BD59-A6C34878D82A}">
                    <a16:rowId xmlns:a16="http://schemas.microsoft.com/office/drawing/2014/main" val="1853069824"/>
                  </a:ext>
                </a:extLst>
              </a:tr>
            </a:tbl>
          </a:graphicData>
        </a:graphic>
      </p:graphicFrame>
      <p:pic>
        <p:nvPicPr>
          <p:cNvPr id="6" name="Picture 5" descr="A black and white math equation&#10;&#10;AI-generated content may be incorrect.">
            <a:extLst>
              <a:ext uri="{FF2B5EF4-FFF2-40B4-BE49-F238E27FC236}">
                <a16:creationId xmlns:a16="http://schemas.microsoft.com/office/drawing/2014/main" id="{3EDA47ED-A46F-70E9-2D40-EBC343A49961}"/>
              </a:ext>
            </a:extLst>
          </p:cNvPr>
          <p:cNvPicPr>
            <a:picLocks noChangeAspect="1"/>
          </p:cNvPicPr>
          <p:nvPr/>
        </p:nvPicPr>
        <p:blipFill>
          <a:blip r:embed="rId2"/>
          <a:stretch>
            <a:fillRect/>
          </a:stretch>
        </p:blipFill>
        <p:spPr>
          <a:xfrm>
            <a:off x="5869362" y="2548985"/>
            <a:ext cx="2398618" cy="878542"/>
          </a:xfrm>
          <a:prstGeom prst="rect">
            <a:avLst/>
          </a:prstGeom>
        </p:spPr>
      </p:pic>
      <p:pic>
        <p:nvPicPr>
          <p:cNvPr id="7" name="Picture 6" descr="A black text on a white background&#10;&#10;AI-generated content may be incorrect.">
            <a:extLst>
              <a:ext uri="{FF2B5EF4-FFF2-40B4-BE49-F238E27FC236}">
                <a16:creationId xmlns:a16="http://schemas.microsoft.com/office/drawing/2014/main" id="{F0D51CF2-8468-B7DC-52CE-0CE75B9EE67C}"/>
              </a:ext>
            </a:extLst>
          </p:cNvPr>
          <p:cNvPicPr>
            <a:picLocks noChangeAspect="1"/>
          </p:cNvPicPr>
          <p:nvPr/>
        </p:nvPicPr>
        <p:blipFill>
          <a:blip r:embed="rId3"/>
          <a:stretch>
            <a:fillRect/>
          </a:stretch>
        </p:blipFill>
        <p:spPr>
          <a:xfrm>
            <a:off x="5883161" y="4966706"/>
            <a:ext cx="2382933" cy="959782"/>
          </a:xfrm>
          <a:prstGeom prst="rect">
            <a:avLst/>
          </a:prstGeom>
        </p:spPr>
      </p:pic>
    </p:spTree>
    <p:extLst>
      <p:ext uri="{BB962C8B-B14F-4D97-AF65-F5344CB8AC3E}">
        <p14:creationId xmlns:p14="http://schemas.microsoft.com/office/powerpoint/2010/main" val="31948266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BCDBF7-E2CB-81DD-281A-91BED176D54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56911AA-2122-5A08-3FA1-DE3F0EBA4D6F}"/>
              </a:ext>
            </a:extLst>
          </p:cNvPr>
          <p:cNvSpPr>
            <a:spLocks noGrp="1"/>
          </p:cNvSpPr>
          <p:nvPr>
            <p:ph type="title"/>
          </p:nvPr>
        </p:nvSpPr>
        <p:spPr/>
        <p:txBody>
          <a:bodyPr/>
          <a:lstStyle/>
          <a:p>
            <a:r>
              <a:rPr lang="en-US">
                <a:latin typeface="Times New Roman"/>
                <a:cs typeface="Times New Roman"/>
              </a:rPr>
              <a:t>Datasets available and used in papers-</a:t>
            </a:r>
            <a:endParaRPr lang="en-US"/>
          </a:p>
        </p:txBody>
      </p:sp>
      <p:sp>
        <p:nvSpPr>
          <p:cNvPr id="3" name="Content Placeholder 2">
            <a:extLst>
              <a:ext uri="{FF2B5EF4-FFF2-40B4-BE49-F238E27FC236}">
                <a16:creationId xmlns:a16="http://schemas.microsoft.com/office/drawing/2014/main" id="{99949EE4-3D98-1DEE-D547-7AB553778FD6}"/>
              </a:ext>
            </a:extLst>
          </p:cNvPr>
          <p:cNvSpPr>
            <a:spLocks noGrp="1"/>
          </p:cNvSpPr>
          <p:nvPr>
            <p:ph idx="1"/>
          </p:nvPr>
        </p:nvSpPr>
        <p:spPr>
          <a:xfrm>
            <a:off x="366603" y="1717012"/>
            <a:ext cx="11485889" cy="4661533"/>
          </a:xfrm>
        </p:spPr>
        <p:txBody>
          <a:bodyPr vert="horz" lIns="91440" tIns="45720" rIns="91440" bIns="45720" rtlCol="0" anchor="t">
            <a:normAutofit/>
          </a:bodyPr>
          <a:lstStyle/>
          <a:p>
            <a:r>
              <a:rPr lang="en-US" sz="2400">
                <a:latin typeface="Times New Roman"/>
                <a:ea typeface="SimSun"/>
                <a:cs typeface="Times New Roman"/>
              </a:rPr>
              <a:t>Datasets Used + Available Datasets online:</a:t>
            </a:r>
          </a:p>
          <a:p>
            <a:endParaRPr lang="en-US" sz="2400">
              <a:latin typeface="Times New Roman"/>
              <a:ea typeface="SimSun"/>
              <a:cs typeface="Times New Roman"/>
            </a:endParaRPr>
          </a:p>
          <a:p>
            <a:r>
              <a:rPr lang="en-US" sz="2400">
                <a:latin typeface="Times New Roman"/>
                <a:ea typeface="SimSun"/>
                <a:cs typeface="Times New Roman"/>
              </a:rPr>
              <a:t>HAGR1 Dataset</a:t>
            </a:r>
          </a:p>
          <a:p>
            <a:r>
              <a:rPr lang="en-US" sz="2400">
                <a:latin typeface="Times New Roman"/>
                <a:ea typeface="SimSun"/>
                <a:cs typeface="Times New Roman"/>
              </a:rPr>
              <a:t>Leap Motion Dataset</a:t>
            </a:r>
          </a:p>
          <a:p>
            <a:r>
              <a:rPr lang="en-US" sz="2400" err="1">
                <a:latin typeface="Times New Roman"/>
                <a:ea typeface="SimSun"/>
                <a:cs typeface="Times New Roman"/>
              </a:rPr>
              <a:t>EgoHands</a:t>
            </a:r>
            <a:r>
              <a:rPr lang="en-US" sz="2400">
                <a:latin typeface="Times New Roman"/>
                <a:ea typeface="SimSun"/>
                <a:cs typeface="Times New Roman"/>
              </a:rPr>
              <a:t> Dataset</a:t>
            </a:r>
          </a:p>
          <a:p>
            <a:endParaRPr lang="en-US" sz="2400">
              <a:latin typeface="Times New Roman"/>
              <a:ea typeface="SimSun"/>
              <a:cs typeface="Times New Roman"/>
            </a:endParaRPr>
          </a:p>
          <a:p>
            <a:endParaRPr lang="en-US" sz="2400">
              <a:latin typeface="Times New Roman"/>
              <a:ea typeface="SimSun"/>
              <a:cs typeface="Times New Roman"/>
            </a:endParaRPr>
          </a:p>
          <a:p>
            <a:r>
              <a:rPr lang="en-US" sz="2400">
                <a:latin typeface="Times New Roman"/>
                <a:ea typeface="SimSun"/>
                <a:cs typeface="Times New Roman"/>
              </a:rPr>
              <a:t>We aim to create a custom dataset, and use it to train the model instead. (due to lesser no.  of gestures we plan to implement, and hardware constraints for training</a:t>
            </a:r>
          </a:p>
          <a:p>
            <a:endParaRPr lang="en-US" sz="2400">
              <a:latin typeface="Times New Roman"/>
              <a:ea typeface="SimSun"/>
              <a:cs typeface="Times New Roman"/>
            </a:endParaRPr>
          </a:p>
        </p:txBody>
      </p:sp>
      <p:pic>
        <p:nvPicPr>
          <p:cNvPr id="4" name="Picture 3" descr="A collage of multiple images of hands&#10;&#10;AI-generated content may be incorrect.">
            <a:extLst>
              <a:ext uri="{FF2B5EF4-FFF2-40B4-BE49-F238E27FC236}">
                <a16:creationId xmlns:a16="http://schemas.microsoft.com/office/drawing/2014/main" id="{EBBD6EE6-A8B3-EA1F-9701-6E63A4CE4C26}"/>
              </a:ext>
            </a:extLst>
          </p:cNvPr>
          <p:cNvPicPr>
            <a:picLocks noChangeAspect="1"/>
          </p:cNvPicPr>
          <p:nvPr/>
        </p:nvPicPr>
        <p:blipFill>
          <a:blip r:embed="rId2"/>
          <a:stretch>
            <a:fillRect/>
          </a:stretch>
        </p:blipFill>
        <p:spPr>
          <a:xfrm>
            <a:off x="7659135" y="2036968"/>
            <a:ext cx="3906970" cy="2479632"/>
          </a:xfrm>
          <a:prstGeom prst="rect">
            <a:avLst/>
          </a:prstGeom>
          <a:ln>
            <a:noFill/>
          </a:ln>
          <a:effectLst>
            <a:softEdge rad="112500"/>
          </a:effectLst>
        </p:spPr>
      </p:pic>
    </p:spTree>
    <p:extLst>
      <p:ext uri="{BB962C8B-B14F-4D97-AF65-F5344CB8AC3E}">
        <p14:creationId xmlns:p14="http://schemas.microsoft.com/office/powerpoint/2010/main" val="31801464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718678-662B-EC74-D416-FE712785A81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109C8BA-ACAB-8FB9-6254-3F77F0495114}"/>
              </a:ext>
            </a:extLst>
          </p:cNvPr>
          <p:cNvSpPr>
            <a:spLocks noGrp="1"/>
          </p:cNvSpPr>
          <p:nvPr>
            <p:ph type="title"/>
          </p:nvPr>
        </p:nvSpPr>
        <p:spPr/>
        <p:txBody>
          <a:bodyPr/>
          <a:lstStyle/>
          <a:p>
            <a:pPr algn="ctr"/>
            <a:r>
              <a:rPr lang="en-US">
                <a:latin typeface="Times New Roman"/>
                <a:cs typeface="Times New Roman"/>
              </a:rPr>
              <a:t>Paper 1: 3D interaction techniques using gesture recognition in virtual environment- 2015</a:t>
            </a:r>
            <a:endParaRPr lang="en-US"/>
          </a:p>
        </p:txBody>
      </p:sp>
      <p:sp>
        <p:nvSpPr>
          <p:cNvPr id="3" name="Content Placeholder 2">
            <a:extLst>
              <a:ext uri="{FF2B5EF4-FFF2-40B4-BE49-F238E27FC236}">
                <a16:creationId xmlns:a16="http://schemas.microsoft.com/office/drawing/2014/main" id="{DAE3BF39-DAF1-AC47-FB3A-65537CB9FBDB}"/>
              </a:ext>
            </a:extLst>
          </p:cNvPr>
          <p:cNvSpPr>
            <a:spLocks noGrp="1"/>
          </p:cNvSpPr>
          <p:nvPr>
            <p:ph idx="1"/>
          </p:nvPr>
        </p:nvSpPr>
        <p:spPr>
          <a:xfrm>
            <a:off x="366603" y="1717012"/>
            <a:ext cx="11485889" cy="4661533"/>
          </a:xfrm>
        </p:spPr>
        <p:txBody>
          <a:bodyPr vert="horz" lIns="91440" tIns="45720" rIns="91440" bIns="45720" rtlCol="0" anchor="t">
            <a:normAutofit/>
          </a:bodyPr>
          <a:lstStyle/>
          <a:p>
            <a:r>
              <a:rPr lang="en-US" sz="2400">
                <a:latin typeface="Times New Roman"/>
                <a:ea typeface="SimSun"/>
                <a:cs typeface="Times New Roman"/>
              </a:rPr>
              <a:t>Developed a 3D interaction technique 'selection/manipulation'  using gesture recognition in virtual environment</a:t>
            </a:r>
          </a:p>
          <a:p>
            <a:endParaRPr lang="en-US" sz="2400">
              <a:ea typeface="SimSun" panose="02010600030101010101" pitchFamily="2" charset="-122"/>
            </a:endParaRPr>
          </a:p>
          <a:p>
            <a:r>
              <a:rPr lang="en-US" sz="2400" b="1">
                <a:latin typeface="Times New Roman"/>
                <a:ea typeface="SimSun"/>
                <a:cs typeface="Times New Roman"/>
              </a:rPr>
              <a:t>Methodology</a:t>
            </a:r>
            <a:r>
              <a:rPr lang="en-US" sz="2400">
                <a:latin typeface="Times New Roman"/>
                <a:ea typeface="SimSun"/>
                <a:cs typeface="Times New Roman"/>
              </a:rPr>
              <a:t>: combining multiple sensors (with data gloves), use a fused system of Leap Motion and </a:t>
            </a:r>
            <a:r>
              <a:rPr lang="en-US" sz="2400" err="1">
                <a:latin typeface="Times New Roman"/>
                <a:ea typeface="SimSun"/>
                <a:cs typeface="Times New Roman"/>
              </a:rPr>
              <a:t>gForcePro</a:t>
            </a:r>
            <a:r>
              <a:rPr lang="en-US" sz="2400">
                <a:latin typeface="Times New Roman"/>
                <a:ea typeface="SimSun"/>
                <a:cs typeface="Times New Roman"/>
              </a:rPr>
              <a:t>+ for gesture recognition</a:t>
            </a:r>
          </a:p>
          <a:p>
            <a:endParaRPr lang="en-US" sz="2400">
              <a:ea typeface="SimSun" panose="02010600030101010101" pitchFamily="2" charset="-122"/>
            </a:endParaRPr>
          </a:p>
          <a:p>
            <a:r>
              <a:rPr lang="en-US" sz="2400" b="1">
                <a:latin typeface="Times New Roman"/>
                <a:ea typeface="SimSun"/>
                <a:cs typeface="Times New Roman"/>
              </a:rPr>
              <a:t>Advantages</a:t>
            </a:r>
            <a:r>
              <a:rPr lang="en-US" sz="2400">
                <a:latin typeface="Times New Roman"/>
                <a:ea typeface="SimSun"/>
                <a:cs typeface="Times New Roman"/>
              </a:rPr>
              <a:t>: A practical way of interaction, with a fusion of multiple sensors </a:t>
            </a:r>
          </a:p>
          <a:p>
            <a:r>
              <a:rPr lang="en-US" sz="2400" b="1">
                <a:latin typeface="Times New Roman"/>
                <a:ea typeface="SimSun"/>
                <a:cs typeface="Times New Roman"/>
              </a:rPr>
              <a:t>Limitations</a:t>
            </a:r>
            <a:r>
              <a:rPr lang="en-US" sz="2400">
                <a:latin typeface="Times New Roman"/>
                <a:ea typeface="SimSun"/>
                <a:cs typeface="Times New Roman"/>
              </a:rPr>
              <a:t>: Background and lights significantly impact accuracy</a:t>
            </a:r>
          </a:p>
          <a:p>
            <a:endParaRPr lang="en-US" sz="2400">
              <a:latin typeface="Times New Roman"/>
              <a:ea typeface="SimSun"/>
              <a:cs typeface="Times New Roman"/>
            </a:endParaRPr>
          </a:p>
          <a:p>
            <a:r>
              <a:rPr lang="en-US" sz="2400" b="1">
                <a:latin typeface="Times New Roman"/>
                <a:ea typeface="SimSun"/>
                <a:cs typeface="Times New Roman"/>
              </a:rPr>
              <a:t>Metrics</a:t>
            </a:r>
            <a:r>
              <a:rPr lang="en-US" sz="2400">
                <a:latin typeface="Times New Roman"/>
                <a:ea typeface="SimSun"/>
                <a:cs typeface="Times New Roman"/>
              </a:rPr>
              <a:t>: Errors due to bad detection were </a:t>
            </a:r>
            <a:r>
              <a:rPr lang="en-US" sz="2400" err="1">
                <a:latin typeface="Times New Roman"/>
                <a:ea typeface="SimSun"/>
                <a:cs typeface="Times New Roman"/>
              </a:rPr>
              <a:t>minimised</a:t>
            </a:r>
            <a:endParaRPr lang="en-US" sz="2400" err="1">
              <a:ea typeface="SimSun" panose="02010600030101010101" pitchFamily="2" charset="-122"/>
            </a:endParaRPr>
          </a:p>
        </p:txBody>
      </p:sp>
    </p:spTree>
    <p:extLst>
      <p:ext uri="{BB962C8B-B14F-4D97-AF65-F5344CB8AC3E}">
        <p14:creationId xmlns:p14="http://schemas.microsoft.com/office/powerpoint/2010/main" val="3415770535"/>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mrita PPT layout.potx" id="{C7F1AD9B-EE35-4510-A20E-70353F287359}" vid="{B1421631-CB78-46E0-AEFF-C83D2D0094D8}"/>
    </a:ext>
  </a:extLst>
</a:theme>
</file>

<file path=docProps/app.xml><?xml version="1.0" encoding="utf-8"?>
<Properties xmlns="http://schemas.openxmlformats.org/officeDocument/2006/extended-properties" xmlns:vt="http://schemas.openxmlformats.org/officeDocument/2006/docPropsVTypes">
  <Template>Amrita PPT layout</Template>
  <Application>Microsoft Office PowerPoint</Application>
  <PresentationFormat>Widescreen</PresentationFormat>
  <Slides>24</Slides>
  <Notes>0</Notes>
  <HiddenSlides>0</HiddenSlides>
  <ScaleCrop>false</ScaleCrop>
  <HeadingPairs>
    <vt:vector size="4" baseType="variant">
      <vt:variant>
        <vt:lpstr>Theme</vt:lpstr>
      </vt:variant>
      <vt:variant>
        <vt:i4>1</vt:i4>
      </vt:variant>
      <vt:variant>
        <vt:lpstr>Slide Titles</vt:lpstr>
      </vt:variant>
      <vt:variant>
        <vt:i4>24</vt:i4>
      </vt:variant>
    </vt:vector>
  </HeadingPairs>
  <TitlesOfParts>
    <vt:vector size="25" baseType="lpstr">
      <vt:lpstr>Office Theme</vt:lpstr>
      <vt:lpstr>Gesture Driven Object Manipulation using  YOLO in Unity</vt:lpstr>
      <vt:lpstr>Team Members</vt:lpstr>
      <vt:lpstr>Our Topic..</vt:lpstr>
      <vt:lpstr>Software</vt:lpstr>
      <vt:lpstr>Tools</vt:lpstr>
      <vt:lpstr>Functioning of YOLO: A Brief Overview</vt:lpstr>
      <vt:lpstr>Functions:</vt:lpstr>
      <vt:lpstr>Datasets available and used in papers-</vt:lpstr>
      <vt:lpstr>Paper 1: 3D interaction techniques using gesture recognition in virtual environment- 2015</vt:lpstr>
      <vt:lpstr>Paper 2: Force Push: Exploring Expressive Gesture to Force mappings for Indirect 3D object manipulation- 2018</vt:lpstr>
      <vt:lpstr>Paper 3: Fingertip interaction method in handheld augmented reality for 3D manipulation- 30 Oct 2020</vt:lpstr>
      <vt:lpstr>Paper 4: Unified Learning for Egocentric Hand Gesture Recognition and Fingertip Detection- 20 July 2021</vt:lpstr>
      <vt:lpstr>Paper 5: Real-time object detection with deep learning for robot vision   on mixed reality device 11 March 2021</vt:lpstr>
      <vt:lpstr>Paper 6: A novel gesture recognition technique based on SEMG armband and Leap motion controller- 2022</vt:lpstr>
      <vt:lpstr>Paper 7: Application for python programming language education, developed by Unity engine- 2022</vt:lpstr>
      <vt:lpstr>Paper 8: A study in hand gesture recognition algorithm realised with the aid of efficient feature extraction method and convolution neural networks: design and its applications to VR environment- 15 July 2023</vt:lpstr>
      <vt:lpstr>Paper 9: Deep learning empowered hand gesture recognition: using YOLO techniques- 2023</vt:lpstr>
      <vt:lpstr>Gaps in papers, Our Novelty</vt:lpstr>
      <vt:lpstr>Problem Statement</vt:lpstr>
      <vt:lpstr>Methodology</vt:lpstr>
      <vt:lpstr>Dataset</vt:lpstr>
      <vt:lpstr>Progress</vt:lpstr>
      <vt:lpstr>Final Aim, Challenges</vt:lpstr>
      <vt:lpstr>Timeline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Recommendation Systems using SVD</dc:title>
  <dc:creator>Ashik Suresh - [CEN - ASAI]</dc:creator>
  <cp:revision>3</cp:revision>
  <dcterms:created xsi:type="dcterms:W3CDTF">2024-11-19T05:18:29Z</dcterms:created>
  <dcterms:modified xsi:type="dcterms:W3CDTF">2025-02-07T11:50:20Z</dcterms:modified>
</cp:coreProperties>
</file>